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689" r:id="rId6"/>
    <p:sldMasterId id="2147483716" r:id="rId7"/>
    <p:sldMasterId id="2147483753" r:id="rId8"/>
    <p:sldMasterId id="2147483790" r:id="rId9"/>
    <p:sldMasterId id="2147483803" r:id="rId10"/>
  </p:sldMasterIdLst>
  <p:notesMasterIdLst>
    <p:notesMasterId r:id="rId59"/>
  </p:notesMasterIdLst>
  <p:sldIdLst>
    <p:sldId id="273" r:id="rId11"/>
    <p:sldId id="1462" r:id="rId12"/>
    <p:sldId id="275" r:id="rId13"/>
    <p:sldId id="1451" r:id="rId14"/>
    <p:sldId id="2147472962" r:id="rId15"/>
    <p:sldId id="1567" r:id="rId16"/>
    <p:sldId id="1302" r:id="rId17"/>
    <p:sldId id="1456" r:id="rId18"/>
    <p:sldId id="1568" r:id="rId19"/>
    <p:sldId id="1569" r:id="rId20"/>
    <p:sldId id="1521" r:id="rId21"/>
    <p:sldId id="268" r:id="rId22"/>
    <p:sldId id="1365" r:id="rId23"/>
    <p:sldId id="1312" r:id="rId24"/>
    <p:sldId id="1473" r:id="rId25"/>
    <p:sldId id="1317" r:id="rId26"/>
    <p:sldId id="1318" r:id="rId27"/>
    <p:sldId id="1474" r:id="rId28"/>
    <p:sldId id="1522" r:id="rId29"/>
    <p:sldId id="1484" r:id="rId30"/>
    <p:sldId id="1523" r:id="rId31"/>
    <p:sldId id="261" r:id="rId32"/>
    <p:sldId id="1556" r:id="rId33"/>
    <p:sldId id="1482" r:id="rId34"/>
    <p:sldId id="1487" r:id="rId35"/>
    <p:sldId id="1488" r:id="rId36"/>
    <p:sldId id="1489" r:id="rId37"/>
    <p:sldId id="263" r:id="rId38"/>
    <p:sldId id="1497" r:id="rId39"/>
    <p:sldId id="1490" r:id="rId40"/>
    <p:sldId id="1524" r:id="rId41"/>
    <p:sldId id="1526" r:id="rId42"/>
    <p:sldId id="1520" r:id="rId43"/>
    <p:sldId id="278" r:id="rId44"/>
    <p:sldId id="1528" r:id="rId45"/>
    <p:sldId id="279" r:id="rId46"/>
    <p:sldId id="1479" r:id="rId47"/>
    <p:sldId id="1480" r:id="rId48"/>
    <p:sldId id="1406" r:id="rId49"/>
    <p:sldId id="1531" r:id="rId50"/>
    <p:sldId id="1541" r:id="rId51"/>
    <p:sldId id="1481" r:id="rId52"/>
    <p:sldId id="1552" r:id="rId53"/>
    <p:sldId id="1469" r:id="rId54"/>
    <p:sldId id="1454" r:id="rId55"/>
    <p:sldId id="1570" r:id="rId56"/>
    <p:sldId id="257" r:id="rId57"/>
    <p:sldId id="1404" r:id="rId58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E78"/>
    <a:srgbClr val="09E1AB"/>
    <a:srgbClr val="0D1E82"/>
    <a:srgbClr val="8E0000"/>
    <a:srgbClr val="FFFFFF"/>
    <a:srgbClr val="1C3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7857F0-7F84-4069-84BD-A7FA8EADB75D}" v="9" dt="2023-09-06T11:54:16.90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4" autoAdjust="0"/>
    <p:restoredTop sz="96283" autoAdjust="0"/>
  </p:normalViewPr>
  <p:slideViewPr>
    <p:cSldViewPr snapToGrid="0">
      <p:cViewPr varScale="1">
        <p:scale>
          <a:sx n="68" d="100"/>
          <a:sy n="68" d="100"/>
        </p:scale>
        <p:origin x="654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04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0a74b98f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0a74b98f8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32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0a74b98f8_3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0a74b98f8_3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626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0a74b98f8_3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e0a74b98f8_3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17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0a74b98f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0a74b98f8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099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0a74b98f8_3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0a74b98f8_3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5290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A6B5-8864-4413-B7E7-779FC80667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16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0a74b98f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0a74b98f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9257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Last updated: 18 July 2022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NetBackup Appliance – TBD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IDPA – Partially supported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VSAN, 3PAR – coming soon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Fujitsu OEMs of NetApp and other supported products - supported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HPE </a:t>
            </a:r>
            <a:r>
              <a:rPr lang="en-US" err="1"/>
              <a:t>Simplivity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Netapp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Solidfire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88617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597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0a74b98f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4213"/>
            <a:ext cx="6102350" cy="3432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0a74b98f8_0_73:notes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400" cy="41148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/>
          <a:p>
            <a:pPr marL="342880" indent="-342880" defTabSz="91434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Continuity was founded back in 2005. </a:t>
            </a:r>
          </a:p>
          <a:p>
            <a:pPr marL="342880" indent="-342880" defTabSz="91434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 have two product offerings: </a:t>
            </a:r>
            <a:endParaRPr lang="en-IL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07" lvl="1" indent="-285732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Helping our customers to prevent outages on their critical infrastructure (AG); (recoverability)</a:t>
            </a:r>
            <a:endParaRPr lang="en-IL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07" lvl="1" indent="-285732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…and helping them to secure their data storage environment (SG).</a:t>
            </a:r>
            <a:endParaRPr lang="en-IL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880" indent="-34288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 we’ll focus on the second part of our mission – securing the storage environment.</a:t>
            </a:r>
            <a:endParaRPr lang="en-IL" sz="1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2703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To be replaced with growing resolved and lowering open</a:t>
            </a:r>
          </a:p>
        </p:txBody>
      </p:sp>
    </p:spTree>
    <p:extLst>
      <p:ext uri="{BB962C8B-B14F-4D97-AF65-F5344CB8AC3E}">
        <p14:creationId xmlns:p14="http://schemas.microsoft.com/office/powerpoint/2010/main" val="4101358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Fix closed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838522-A6DD-4AA0-8081-2F07BB9443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1478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0a74b98f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0a74b98f8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85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832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270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0a74b98f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0a74b98f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0a74b98f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4213"/>
            <a:ext cx="6102350" cy="34321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0a74b98f8_3_75:notes"/>
          <p:cNvSpPr txBox="1">
            <a:spLocks noGrp="1"/>
          </p:cNvSpPr>
          <p:nvPr>
            <p:ph type="body" idx="1"/>
          </p:nvPr>
        </p:nvSpPr>
        <p:spPr>
          <a:xfrm>
            <a:off x="685802" y="4343400"/>
            <a:ext cx="5486400" cy="4114800"/>
          </a:xfrm>
          <a:prstGeom prst="rect">
            <a:avLst/>
          </a:prstGeom>
        </p:spPr>
        <p:txBody>
          <a:bodyPr spcFirstLastPara="1" wrap="square" lIns="91419" tIns="91419" rIns="91419" bIns="91419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870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0a74b98f8_3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33375" y="442913"/>
            <a:ext cx="3943350" cy="221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0a74b98f8_3_140:notes"/>
          <p:cNvSpPr txBox="1">
            <a:spLocks noGrp="1"/>
          </p:cNvSpPr>
          <p:nvPr>
            <p:ph type="body" idx="1"/>
          </p:nvPr>
        </p:nvSpPr>
        <p:spPr>
          <a:xfrm>
            <a:off x="327521" y="2809431"/>
            <a:ext cx="2620163" cy="2661566"/>
          </a:xfrm>
          <a:prstGeom prst="rect">
            <a:avLst/>
          </a:prstGeom>
        </p:spPr>
        <p:txBody>
          <a:bodyPr spcFirstLastPara="1" wrap="square" lIns="49229" tIns="49229" rIns="49229" bIns="49229" anchor="t" anchorCtr="0">
            <a:noAutofit/>
          </a:bodyPr>
          <a:lstStyle/>
          <a:p>
            <a:pPr marL="184641" indent="-184641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StorageGuard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available to deploy on-prem within any major organization</a:t>
            </a:r>
          </a:p>
          <a:p>
            <a:pPr marL="184641" indent="-184641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its built-in knowledgebase, </a:t>
            </a:r>
            <a:r>
              <a:rPr lang="en-US" sz="10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StorageGuard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runs thousands of storage security checks…</a:t>
            </a:r>
          </a:p>
          <a:p>
            <a:pPr marL="184641" indent="-184641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…to meet both your own security baselines and regulatory standards.</a:t>
            </a:r>
          </a:p>
          <a:p>
            <a:pPr marL="184641" indent="-184641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major storage platforms are supported,</a:t>
            </a:r>
          </a:p>
          <a:p>
            <a:pPr marL="184641" indent="-184641">
              <a:lnSpc>
                <a:spcPct val="107000"/>
              </a:lnSpc>
              <a:spcAft>
                <a:spcPts val="431"/>
              </a:spcAft>
              <a:buFont typeface="Symbol" panose="05050102010706020507" pitchFamily="18" charset="2"/>
              <a:buChar char=""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you can even add your own custom checks.</a:t>
            </a:r>
          </a:p>
          <a:p>
            <a:endParaRPr lang="en-US" dirty="0"/>
          </a:p>
          <a:p>
            <a:r>
              <a:rPr lang="en-US" b="1" dirty="0"/>
              <a:t>Here are examples of some of the Recommendations / Key Takeaways from a recent Risk Assessment with a client</a:t>
            </a:r>
          </a:p>
          <a:p>
            <a:endParaRPr lang="en-US" dirty="0"/>
          </a:p>
          <a:p>
            <a:pPr marL="92320" indent="-9232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Enable 2-factor authentication for sensitive systems such file storage and backup systems</a:t>
            </a:r>
          </a:p>
          <a:p>
            <a:pPr marL="92320" indent="-9232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92320" indent="-9232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Enable ransomware prevention features on file and object storage systems such as ransomware file filtration policies and on-box anti-ransomware</a:t>
            </a:r>
          </a:p>
          <a:p>
            <a:pPr marL="92320" indent="-9232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92320" indent="-9232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As guided by CISA, disable unsecure file SMB protocol versions that have been exploited to launch ransomware and other attacks</a:t>
            </a:r>
          </a:p>
          <a:p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92320" indent="-9232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Consider increasing cyber-recoverability assurance by setting up retention-locked non-erasable snapshots and backup copies (on systems where currently such copies are unavailable or when alternate methods such as air gaps are not in place for recovery/backup copies)</a:t>
            </a:r>
            <a:br>
              <a:rPr lang="en-US" dirty="0"/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92320" indent="-9232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Restrict access to file shares to designated IP ranges and avoid granting access to all IP addresses</a:t>
            </a:r>
          </a:p>
          <a:p>
            <a:pPr marL="92320" indent="-92320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92320" indent="-9232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To protect against eavesdropping and data leakage, consider encrypting data in transit through various connections and protocols (CIFS, NFS, replication, remote support, etc.)</a:t>
            </a:r>
            <a:br>
              <a:rPr lang="en-US" dirty="0"/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92320" indent="-9232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Consider enabling storage area network authentication features for improved storage security.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531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/>
              <a:t>There are a plethora of vulnerability management, EDR/XDR, and other security tools out there. Why </a:t>
            </a:r>
            <a:r>
              <a:rPr lang="en-US" sz="2000" b="1" dirty="0" err="1"/>
              <a:t>StorageGuard</a:t>
            </a:r>
            <a:r>
              <a:rPr lang="en-US" sz="2000" b="1" dirty="0"/>
              <a:t>?</a:t>
            </a:r>
          </a:p>
          <a:p>
            <a:pPr>
              <a:lnSpc>
                <a:spcPct val="150000"/>
              </a:lnSpc>
            </a:pPr>
            <a:endParaRPr lang="en-US" sz="2000" b="1" dirty="0"/>
          </a:p>
          <a:p>
            <a:pPr>
              <a:lnSpc>
                <a:spcPct val="150000"/>
              </a:lnSpc>
            </a:pPr>
            <a:r>
              <a:rPr lang="en-US" sz="2000" b="1" dirty="0"/>
              <a:t>Existing security tools focus on network, servers/OS, applications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Nessus, Qualys, Rapid7, etc.</a:t>
            </a:r>
          </a:p>
          <a:p>
            <a:endParaRPr lang="en-US" dirty="0"/>
          </a:p>
          <a:p>
            <a:pPr>
              <a:lnSpc>
                <a:spcPct val="110000"/>
              </a:lnSpc>
            </a:pPr>
            <a:r>
              <a:rPr lang="en-US" sz="2000" b="1" dirty="0"/>
              <a:t>What about enterprise storage and data protection systems</a:t>
            </a:r>
            <a:r>
              <a:rPr lang="en-US" sz="2000" dirty="0"/>
              <a:t>?</a:t>
            </a:r>
          </a:p>
          <a:p>
            <a:pPr marL="285750" lvl="0" indent="-285750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Storage and data protection platforms hold your most valuable asset – your data</a:t>
            </a:r>
          </a:p>
          <a:p>
            <a:pPr marL="285750" lvl="0" indent="-285750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Storage-specific security baselines and policies are often poorly-defined or non-existent</a:t>
            </a:r>
          </a:p>
          <a:p>
            <a:pPr marL="285750" lvl="0" indent="-285750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typical storage environment consists of multiple vendors / models (Dell, IBM, HP, Cisco, Brocade, NetApp, …)</a:t>
            </a:r>
          </a:p>
          <a:p>
            <a:pPr marL="285750" lvl="0" indent="-285750">
              <a:lnSpc>
                <a:spcPct val="11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b="0" dirty="0"/>
              <a:t>Demonstrating audit compliance is typically a manual effort</a:t>
            </a:r>
          </a:p>
          <a:p>
            <a:endParaRPr lang="en-US" dirty="0"/>
          </a:p>
          <a:p>
            <a:r>
              <a:rPr lang="en-US" b="1" dirty="0" err="1"/>
              <a:t>StorageGuard</a:t>
            </a:r>
            <a:r>
              <a:rPr lang="en-US" b="1" dirty="0"/>
              <a:t> closes the gap in security for storage and backup platforms</a:t>
            </a:r>
          </a:p>
        </p:txBody>
      </p:sp>
    </p:spTree>
    <p:extLst>
      <p:ext uri="{BB962C8B-B14F-4D97-AF65-F5344CB8AC3E}">
        <p14:creationId xmlns:p14="http://schemas.microsoft.com/office/powerpoint/2010/main" val="1895481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700" dirty="0"/>
              <a:t>OS and network configurations are secure</a:t>
            </a:r>
          </a:p>
          <a:p>
            <a:pPr lvl="1">
              <a:lnSpc>
                <a:spcPct val="150000"/>
              </a:lnSpc>
            </a:pPr>
            <a:r>
              <a:rPr lang="en-US" sz="1300" dirty="0"/>
              <a:t>Nessus, Qualys, Symantec, …</a:t>
            </a:r>
          </a:p>
          <a:p>
            <a:endParaRPr lang="en-US" dirty="0"/>
          </a:p>
          <a:p>
            <a:pPr>
              <a:lnSpc>
                <a:spcPct val="110000"/>
              </a:lnSpc>
            </a:pPr>
            <a:r>
              <a:rPr lang="en-US" sz="1800" b="1" dirty="0"/>
              <a:t>What about enterprise storage systems</a:t>
            </a:r>
            <a:r>
              <a:rPr lang="en-US" sz="1800" dirty="0"/>
              <a:t>?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Block, File &amp; Object storage are vulnerable!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Are my storage systems violating security baselines? 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did I find and fix all vulnerabilities? non-compliance issues? 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Multiple vendors / models (EMC, IBM, HP, Cisco, Brocade, NetApp, …)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b="1" dirty="0"/>
              <a:t>How do we validate the configuration of storage systems, SAN switches, cloud storage, storage management servers, Server-based SAN and data protection appliances? </a:t>
            </a:r>
          </a:p>
        </p:txBody>
      </p:sp>
    </p:spTree>
    <p:extLst>
      <p:ext uri="{BB962C8B-B14F-4D97-AF65-F5344CB8AC3E}">
        <p14:creationId xmlns:p14="http://schemas.microsoft.com/office/powerpoint/2010/main" val="1949110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700" dirty="0"/>
              <a:t>OS and network configurations are secure</a:t>
            </a:r>
          </a:p>
          <a:p>
            <a:pPr lvl="1">
              <a:lnSpc>
                <a:spcPct val="150000"/>
              </a:lnSpc>
            </a:pPr>
            <a:r>
              <a:rPr lang="en-US" sz="1300" dirty="0"/>
              <a:t>Nessus, Qualys, Symantec, …</a:t>
            </a:r>
          </a:p>
          <a:p>
            <a:endParaRPr lang="en-US" dirty="0"/>
          </a:p>
          <a:p>
            <a:pPr>
              <a:lnSpc>
                <a:spcPct val="110000"/>
              </a:lnSpc>
            </a:pPr>
            <a:r>
              <a:rPr lang="en-US" sz="1800" b="1" dirty="0"/>
              <a:t>What about enterprise storage systems</a:t>
            </a:r>
            <a:r>
              <a:rPr lang="en-US" sz="1800" dirty="0"/>
              <a:t>?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Block, File &amp; Object storage are vulnerable!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Are my storage systems violating security baselines? 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did I find and fix all vulnerabilities? non-compliance issues? 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Multiple vendors / models (EMC, IBM, HP, Cisco, Brocade, NetApp, …)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b="1" dirty="0"/>
              <a:t>How do we validate the configuration of storage systems, SAN switches, cloud storage, storage management servers, Server-based SAN and data protection appliances? </a:t>
            </a:r>
          </a:p>
        </p:txBody>
      </p:sp>
    </p:spTree>
    <p:extLst>
      <p:ext uri="{BB962C8B-B14F-4D97-AF65-F5344CB8AC3E}">
        <p14:creationId xmlns:p14="http://schemas.microsoft.com/office/powerpoint/2010/main" val="3855654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0a74b98f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0a74b98f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700" dirty="0"/>
              <a:t>OS and network configurations are secure</a:t>
            </a:r>
          </a:p>
          <a:p>
            <a:pPr lvl="1">
              <a:lnSpc>
                <a:spcPct val="150000"/>
              </a:lnSpc>
            </a:pPr>
            <a:r>
              <a:rPr lang="en-US" sz="1300" dirty="0"/>
              <a:t>Nessus, Qualys, Symantec, …</a:t>
            </a:r>
          </a:p>
          <a:p>
            <a:endParaRPr lang="en-US" dirty="0"/>
          </a:p>
          <a:p>
            <a:pPr>
              <a:lnSpc>
                <a:spcPct val="110000"/>
              </a:lnSpc>
            </a:pPr>
            <a:r>
              <a:rPr lang="en-US" sz="1800" b="1" dirty="0"/>
              <a:t>What about enterprise storage systems</a:t>
            </a:r>
            <a:r>
              <a:rPr lang="en-US" sz="1800" dirty="0"/>
              <a:t>?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Block, File &amp; Object storage are vulnerable!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Are my storage systems violating security baselines? 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did I find and fix all vulnerabilities? non-compliance issues? 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dirty="0"/>
              <a:t>Multiple vendors / models (EMC, IBM, HP, Cisco, Brocade, NetApp, …)</a:t>
            </a:r>
          </a:p>
          <a:p>
            <a:pPr lvl="1">
              <a:lnSpc>
                <a:spcPct val="110000"/>
              </a:lnSpc>
              <a:spcAft>
                <a:spcPts val="500"/>
              </a:spcAft>
            </a:pPr>
            <a:r>
              <a:rPr lang="en-US" sz="1400" b="1" dirty="0"/>
              <a:t>How do we validate the configuration of storage systems, SAN switches, cloud storage, storage management servers, Server-based SAN and data protection appliances? </a:t>
            </a:r>
          </a:p>
        </p:txBody>
      </p:sp>
    </p:spTree>
    <p:extLst>
      <p:ext uri="{BB962C8B-B14F-4D97-AF65-F5344CB8AC3E}">
        <p14:creationId xmlns:p14="http://schemas.microsoft.com/office/powerpoint/2010/main" val="354031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2.w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2.w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45095" y="4813635"/>
            <a:ext cx="10413908" cy="2609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0" i="0">
                <a:solidFill>
                  <a:schemeClr val="bg1"/>
                </a:solidFill>
                <a:latin typeface="Khand"/>
                <a:cs typeface="Kha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69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85307" y="978506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21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85307" y="1221634"/>
            <a:ext cx="6173700" cy="16616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5277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85307" y="3055404"/>
            <a:ext cx="6173700" cy="6990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00" lvl="0" indent="-67013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1pPr>
            <a:lvl2pPr marL="2010400" lvl="1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600" lvl="2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800" lvl="3" indent="-67013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6000" lvl="4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200" lvl="5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399" lvl="6" indent="-67013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599" lvl="7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6799" lvl="8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71781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077869" y="989774"/>
            <a:ext cx="14000316" cy="89947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10553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81208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0052050" y="-275"/>
            <a:ext cx="10052050" cy="1130935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57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83731" y="2711463"/>
            <a:ext cx="8893822" cy="32592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234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83731" y="6163305"/>
            <a:ext cx="8893822" cy="2715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617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0860040" y="1592071"/>
            <a:ext cx="8436071" cy="81246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005200" lvl="0" indent="-753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400" lvl="1" indent="-69805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600" lvl="2" indent="-69805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800" lvl="3" indent="-69805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6000" lvl="4" indent="-69805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200" lvl="5" indent="-69805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399" lvl="6" indent="-69805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599" lvl="7" indent="-698056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6799" lvl="8" indent="-698056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57120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85307" y="9302042"/>
            <a:ext cx="13189028" cy="13304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005200" lvl="0" indent="-502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08291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85307" y="2432109"/>
            <a:ext cx="18733486" cy="43172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6383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85307" y="6931003"/>
            <a:ext cx="18733486" cy="28601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00" lvl="0" indent="-753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2010400" lvl="1" indent="-69805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3015600" lvl="2" indent="-69805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4020800" lvl="3" indent="-69805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5026000" lvl="4" indent="-69805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6031200" lvl="5" indent="-69805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7036399" lvl="6" indent="-698056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8041599" lvl="7" indent="-698056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9046799" lvl="8" indent="-698056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91246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59753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8632F74-2CDB-4F59-AE79-9381EFC6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918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3" name="מלבן 11">
            <a:extLst>
              <a:ext uri="{FF2B5EF4-FFF2-40B4-BE49-F238E27FC236}">
                <a16:creationId xmlns:a16="http://schemas.microsoft.com/office/drawing/2014/main" id="{639602DD-E366-4424-A398-B43440B7B2EF}"/>
              </a:ext>
            </a:extLst>
          </p:cNvPr>
          <p:cNvSpPr/>
          <p:nvPr/>
        </p:nvSpPr>
        <p:spPr>
          <a:xfrm>
            <a:off x="1382157" y="2401182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4" name="מלבן 12">
            <a:extLst>
              <a:ext uri="{FF2B5EF4-FFF2-40B4-BE49-F238E27FC236}">
                <a16:creationId xmlns:a16="http://schemas.microsoft.com/office/drawing/2014/main" id="{A61A05D1-530B-4635-87C5-9EE6BEB578DC}"/>
              </a:ext>
            </a:extLst>
          </p:cNvPr>
          <p:cNvSpPr/>
          <p:nvPr/>
        </p:nvSpPr>
        <p:spPr>
          <a:xfrm>
            <a:off x="6107948" y="2401182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5" name="מלבן 13">
            <a:extLst>
              <a:ext uri="{FF2B5EF4-FFF2-40B4-BE49-F238E27FC236}">
                <a16:creationId xmlns:a16="http://schemas.microsoft.com/office/drawing/2014/main" id="{413A6B9D-6274-48AF-ACBC-466C0B341380}"/>
              </a:ext>
            </a:extLst>
          </p:cNvPr>
          <p:cNvSpPr/>
          <p:nvPr/>
        </p:nvSpPr>
        <p:spPr>
          <a:xfrm>
            <a:off x="3742103" y="2401182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EFB0BAA1-1523-4EED-81BE-39DA379B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9149B-CC70-4831-9343-3C53329F0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18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261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20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bar w/photo half blue">
    <p:bg>
      <p:bgPr>
        <a:solidFill>
          <a:srgbClr val="0D1E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ADD02D-4E86-18B9-EC0D-5EFAF43C6BBB}"/>
              </a:ext>
            </a:extLst>
          </p:cNvPr>
          <p:cNvSpPr/>
          <p:nvPr userDrawn="1"/>
        </p:nvSpPr>
        <p:spPr>
          <a:xfrm>
            <a:off x="0" y="0"/>
            <a:ext cx="20104100" cy="5654675"/>
          </a:xfrm>
          <a:prstGeom prst="rect">
            <a:avLst/>
          </a:prstGeom>
          <a:solidFill>
            <a:srgbClr val="0D32A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9" dirty="0">
              <a:solidFill>
                <a:schemeClr val="bg2"/>
              </a:solidFill>
            </a:endParaRP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96F27EC7-A1F5-878A-4E9C-42D9EE7F3B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0104100" cy="5654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033FDC-55EF-42E8-40A1-2BDB05C1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28253" y="6314387"/>
            <a:ext cx="753904" cy="188489"/>
          </a:xfrm>
          <a:prstGeom prst="rect">
            <a:avLst/>
          </a:prstGeom>
          <a:solidFill>
            <a:srgbClr val="80C7F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79" dirty="0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92" y="6974099"/>
            <a:ext cx="7915989" cy="162416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>
              <a:defRPr lang="en-US" sz="5277" dirty="0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22707C3E-AA17-F74E-2CC0-F61663C5E3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052050" y="6314387"/>
            <a:ext cx="9423797" cy="38640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2968"/>
              </a:spcBef>
              <a:buClr>
                <a:srgbClr val="808080"/>
              </a:buClr>
              <a:buNone/>
              <a:defRPr sz="2968" b="0">
                <a:solidFill>
                  <a:schemeClr val="tx2"/>
                </a:solidFill>
              </a:defRPr>
            </a:lvl1pPr>
            <a:lvl2pPr marL="376952" indent="-376952">
              <a:lnSpc>
                <a:spcPct val="100000"/>
              </a:lnSpc>
              <a:spcBef>
                <a:spcPts val="1979"/>
              </a:spcBef>
              <a:buClr>
                <a:srgbClr val="80C7FB"/>
              </a:buClr>
              <a:buFont typeface="Arial" panose="020B0604020202020204" pitchFamily="34" charset="0"/>
              <a:buChar char="•"/>
              <a:defRPr sz="2638" b="0">
                <a:solidFill>
                  <a:schemeClr val="tx2"/>
                </a:solidFill>
              </a:defRPr>
            </a:lvl2pPr>
            <a:lvl3pPr marL="1130856" indent="-376952">
              <a:lnSpc>
                <a:spcPct val="100000"/>
              </a:lnSpc>
              <a:spcBef>
                <a:spcPts val="989"/>
              </a:spcBef>
              <a:buClr>
                <a:srgbClr val="80C7FB"/>
              </a:buClr>
              <a:buFont typeface="Arial" panose="020B0604020202020204" pitchFamily="34" charset="0"/>
              <a:buChar char="–"/>
              <a:defRPr sz="1979" b="0">
                <a:solidFill>
                  <a:schemeClr val="tx2"/>
                </a:solidFill>
              </a:defRPr>
            </a:lvl3pPr>
            <a:lvl4pPr marL="2638664" indent="-376952">
              <a:buClr>
                <a:srgbClr val="808080"/>
              </a:buClr>
              <a:buFont typeface="Arial" panose="020B0604020202020204" pitchFamily="34" charset="0"/>
              <a:buChar char="–"/>
              <a:defRPr sz="3079">
                <a:solidFill>
                  <a:schemeClr val="bg2"/>
                </a:solidFill>
              </a:defRPr>
            </a:lvl4pPr>
            <a:lvl5pPr marL="3392569" indent="-376952">
              <a:buClr>
                <a:srgbClr val="808080"/>
              </a:buClr>
              <a:buFont typeface="Arial" panose="020B0604020202020204" pitchFamily="34" charset="0"/>
              <a:buChar char="–"/>
              <a:defRPr sz="3079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EC10F5B-4C21-AEA3-115E-942A04069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28253" y="9235969"/>
            <a:ext cx="7915989" cy="94244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979"/>
              </a:spcBef>
              <a:buNone/>
              <a:defRPr sz="2968">
                <a:solidFill>
                  <a:srgbClr val="80C7FB"/>
                </a:solidFill>
                <a:latin typeface="Arial" panose="020B0604020202020204" pitchFamily="34" charset="0"/>
              </a:defRPr>
            </a:lvl1pPr>
            <a:lvl2pPr marL="753905" indent="0" algn="ctr">
              <a:buNone/>
              <a:defRPr sz="3298"/>
            </a:lvl2pPr>
            <a:lvl3pPr marL="1507808" indent="0" algn="ctr">
              <a:buNone/>
              <a:defRPr sz="2968"/>
            </a:lvl3pPr>
            <a:lvl4pPr marL="2261712" indent="0" algn="ctr">
              <a:buNone/>
              <a:defRPr sz="2638"/>
            </a:lvl4pPr>
            <a:lvl5pPr marL="3015615" indent="0" algn="ctr">
              <a:buNone/>
              <a:defRPr sz="2638"/>
            </a:lvl5pPr>
            <a:lvl6pPr marL="3769520" indent="0" algn="ctr">
              <a:buNone/>
              <a:defRPr sz="2638"/>
            </a:lvl6pPr>
            <a:lvl7pPr marL="4523423" indent="0" algn="ctr">
              <a:buNone/>
              <a:defRPr sz="2638"/>
            </a:lvl7pPr>
            <a:lvl8pPr marL="5277328" indent="0" algn="ctr">
              <a:buNone/>
              <a:defRPr sz="2638"/>
            </a:lvl8pPr>
            <a:lvl9pPr marL="603123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63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765E-7DCE-461F-BE4A-0A2BB482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13172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23970-2AD7-4084-824E-1C9368D52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2240328"/>
            <a:ext cx="17339786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D8751-A862-4DF5-A2C9-583C4192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9DE26-6267-4321-B8D9-D8A1AA23063A}" type="datetime1">
              <a:rPr lang="en-US" smtClean="0"/>
              <a:t>9/7/2023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1FD0CF-A139-40E6-A254-E9439EC04EC8}"/>
              </a:ext>
            </a:extLst>
          </p:cNvPr>
          <p:cNvGrpSpPr/>
          <p:nvPr userDrawn="1"/>
        </p:nvGrpSpPr>
        <p:grpSpPr>
          <a:xfrm>
            <a:off x="1606091" y="1845489"/>
            <a:ext cx="7087551" cy="73908"/>
            <a:chOff x="974003" y="1456079"/>
            <a:chExt cx="4298199" cy="44818"/>
          </a:xfrm>
        </p:grpSpPr>
        <p:sp>
          <p:nvSpPr>
            <p:cNvPr id="9" name="מלבן 11">
              <a:extLst>
                <a:ext uri="{FF2B5EF4-FFF2-40B4-BE49-F238E27FC236}">
                  <a16:creationId xmlns:a16="http://schemas.microsoft.com/office/drawing/2014/main" id="{01A8A2A9-1EC3-436B-9F37-C967D4B812BD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0" name="מלבן 12">
              <a:extLst>
                <a:ext uri="{FF2B5EF4-FFF2-40B4-BE49-F238E27FC236}">
                  <a16:creationId xmlns:a16="http://schemas.microsoft.com/office/drawing/2014/main" id="{FB49C0E1-380D-4ACC-9685-785E69FC488F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1" name="מלבן 13">
              <a:extLst>
                <a:ext uri="{FF2B5EF4-FFF2-40B4-BE49-F238E27FC236}">
                  <a16:creationId xmlns:a16="http://schemas.microsoft.com/office/drawing/2014/main" id="{6768F84B-A2E1-4C27-B961-6567F95E25FE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</p:spTree>
    <p:extLst>
      <p:ext uri="{BB962C8B-B14F-4D97-AF65-F5344CB8AC3E}">
        <p14:creationId xmlns:p14="http://schemas.microsoft.com/office/powerpoint/2010/main" val="3689760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genda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765E-7DCE-461F-BE4A-0A2BB482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855" y="1219819"/>
            <a:ext cx="10209491" cy="13172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23970-2AD7-4084-824E-1C9368D52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1855" y="3142999"/>
            <a:ext cx="10209491" cy="76609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D8751-A862-4DF5-A2C9-583C4192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574134" y="12693874"/>
            <a:ext cx="2795644" cy="602118"/>
          </a:xfrm>
        </p:spPr>
        <p:txBody>
          <a:bodyPr/>
          <a:lstStyle/>
          <a:p>
            <a:fld id="{FBD9DE26-6267-4321-B8D9-D8A1AA23063A}" type="datetime1">
              <a:rPr lang="en-US" smtClean="0"/>
              <a:t>9/7/2023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1FD0CF-A139-40E6-A254-E9439EC04EC8}"/>
              </a:ext>
            </a:extLst>
          </p:cNvPr>
          <p:cNvGrpSpPr/>
          <p:nvPr userDrawn="1"/>
        </p:nvGrpSpPr>
        <p:grpSpPr>
          <a:xfrm>
            <a:off x="8545643" y="2463189"/>
            <a:ext cx="4380370" cy="73908"/>
            <a:chOff x="974003" y="1456079"/>
            <a:chExt cx="4298199" cy="44818"/>
          </a:xfrm>
        </p:grpSpPr>
        <p:sp>
          <p:nvSpPr>
            <p:cNvPr id="9" name="מלבן 11">
              <a:extLst>
                <a:ext uri="{FF2B5EF4-FFF2-40B4-BE49-F238E27FC236}">
                  <a16:creationId xmlns:a16="http://schemas.microsoft.com/office/drawing/2014/main" id="{01A8A2A9-1EC3-436B-9F37-C967D4B812BD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0" name="מלבן 12">
              <a:extLst>
                <a:ext uri="{FF2B5EF4-FFF2-40B4-BE49-F238E27FC236}">
                  <a16:creationId xmlns:a16="http://schemas.microsoft.com/office/drawing/2014/main" id="{FB49C0E1-380D-4ACC-9685-785E69FC488F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1" name="מלבן 13">
              <a:extLst>
                <a:ext uri="{FF2B5EF4-FFF2-40B4-BE49-F238E27FC236}">
                  <a16:creationId xmlns:a16="http://schemas.microsoft.com/office/drawing/2014/main" id="{6768F84B-A2E1-4C27-B961-6567F95E25FE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pic>
        <p:nvPicPr>
          <p:cNvPr id="6" name="Picture 5" descr="A close up of a green traffic light&#10;&#10;Description automatically generated">
            <a:extLst>
              <a:ext uri="{FF2B5EF4-FFF2-40B4-BE49-F238E27FC236}">
                <a16:creationId xmlns:a16="http://schemas.microsoft.com/office/drawing/2014/main" id="{D18D6A56-AE55-4ECC-939B-0CA63A90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68906" cy="1139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70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259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2240328"/>
            <a:ext cx="8544243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6F711-78C2-4769-A077-375A0526D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2240328"/>
            <a:ext cx="8544243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5053-CA58-415B-9E42-DEDECC4FF644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מלבן 11">
            <a:extLst>
              <a:ext uri="{FF2B5EF4-FFF2-40B4-BE49-F238E27FC236}">
                <a16:creationId xmlns:a16="http://schemas.microsoft.com/office/drawing/2014/main" id="{31E04F65-13E0-4478-BE67-CD5C87E1D09A}"/>
              </a:ext>
            </a:extLst>
          </p:cNvPr>
          <p:cNvSpPr/>
          <p:nvPr userDrawn="1"/>
        </p:nvSpPr>
        <p:spPr>
          <a:xfrm>
            <a:off x="1382157" y="1861444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9" name="מלבן 12">
            <a:extLst>
              <a:ext uri="{FF2B5EF4-FFF2-40B4-BE49-F238E27FC236}">
                <a16:creationId xmlns:a16="http://schemas.microsoft.com/office/drawing/2014/main" id="{7DA7D1F8-BD4A-467E-993B-29AEE732A219}"/>
              </a:ext>
            </a:extLst>
          </p:cNvPr>
          <p:cNvSpPr/>
          <p:nvPr userDrawn="1"/>
        </p:nvSpPr>
        <p:spPr>
          <a:xfrm>
            <a:off x="6107948" y="1861444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0" name="מלבן 13">
            <a:extLst>
              <a:ext uri="{FF2B5EF4-FFF2-40B4-BE49-F238E27FC236}">
                <a16:creationId xmlns:a16="http://schemas.microsoft.com/office/drawing/2014/main" id="{E8059348-8D81-42A9-B47C-DA79D47BA9C2}"/>
              </a:ext>
            </a:extLst>
          </p:cNvPr>
          <p:cNvSpPr/>
          <p:nvPr userDrawn="1"/>
        </p:nvSpPr>
        <p:spPr>
          <a:xfrm>
            <a:off x="3742103" y="1861444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</p:spTree>
    <p:extLst>
      <p:ext uri="{BB962C8B-B14F-4D97-AF65-F5344CB8AC3E}">
        <p14:creationId xmlns:p14="http://schemas.microsoft.com/office/powerpoint/2010/main" val="385235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6" y="602120"/>
            <a:ext cx="10989132" cy="1259325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6" y="3142999"/>
            <a:ext cx="17329188" cy="70432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5053-CA58-415B-9E42-DEDECC4FF644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מלבן 11">
            <a:extLst>
              <a:ext uri="{FF2B5EF4-FFF2-40B4-BE49-F238E27FC236}">
                <a16:creationId xmlns:a16="http://schemas.microsoft.com/office/drawing/2014/main" id="{31E04F65-13E0-4478-BE67-CD5C87E1D09A}"/>
              </a:ext>
            </a:extLst>
          </p:cNvPr>
          <p:cNvSpPr/>
          <p:nvPr userDrawn="1"/>
        </p:nvSpPr>
        <p:spPr>
          <a:xfrm>
            <a:off x="1382157" y="2697161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9" name="מלבן 12">
            <a:extLst>
              <a:ext uri="{FF2B5EF4-FFF2-40B4-BE49-F238E27FC236}">
                <a16:creationId xmlns:a16="http://schemas.microsoft.com/office/drawing/2014/main" id="{7DA7D1F8-BD4A-467E-993B-29AEE732A219}"/>
              </a:ext>
            </a:extLst>
          </p:cNvPr>
          <p:cNvSpPr/>
          <p:nvPr userDrawn="1"/>
        </p:nvSpPr>
        <p:spPr>
          <a:xfrm>
            <a:off x="6107948" y="2697161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0" name="מלבן 13">
            <a:extLst>
              <a:ext uri="{FF2B5EF4-FFF2-40B4-BE49-F238E27FC236}">
                <a16:creationId xmlns:a16="http://schemas.microsoft.com/office/drawing/2014/main" id="{E8059348-8D81-42A9-B47C-DA79D47BA9C2}"/>
              </a:ext>
            </a:extLst>
          </p:cNvPr>
          <p:cNvSpPr/>
          <p:nvPr userDrawn="1"/>
        </p:nvSpPr>
        <p:spPr>
          <a:xfrm>
            <a:off x="3742103" y="2697161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FD2D0D9-D99F-4100-8165-04AE75B527C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42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259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6" y="2240328"/>
            <a:ext cx="17339785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5053-CA58-415B-9E42-DEDECC4FF644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מלבן 11">
            <a:extLst>
              <a:ext uri="{FF2B5EF4-FFF2-40B4-BE49-F238E27FC236}">
                <a16:creationId xmlns:a16="http://schemas.microsoft.com/office/drawing/2014/main" id="{31E04F65-13E0-4478-BE67-CD5C87E1D09A}"/>
              </a:ext>
            </a:extLst>
          </p:cNvPr>
          <p:cNvSpPr/>
          <p:nvPr userDrawn="1"/>
        </p:nvSpPr>
        <p:spPr>
          <a:xfrm>
            <a:off x="1382157" y="1861444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9" name="מלבן 12">
            <a:extLst>
              <a:ext uri="{FF2B5EF4-FFF2-40B4-BE49-F238E27FC236}">
                <a16:creationId xmlns:a16="http://schemas.microsoft.com/office/drawing/2014/main" id="{7DA7D1F8-BD4A-467E-993B-29AEE732A219}"/>
              </a:ext>
            </a:extLst>
          </p:cNvPr>
          <p:cNvSpPr/>
          <p:nvPr userDrawn="1"/>
        </p:nvSpPr>
        <p:spPr>
          <a:xfrm>
            <a:off x="6107948" y="1861444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0" name="מלבן 13">
            <a:extLst>
              <a:ext uri="{FF2B5EF4-FFF2-40B4-BE49-F238E27FC236}">
                <a16:creationId xmlns:a16="http://schemas.microsoft.com/office/drawing/2014/main" id="{E8059348-8D81-42A9-B47C-DA79D47BA9C2}"/>
              </a:ext>
            </a:extLst>
          </p:cNvPr>
          <p:cNvSpPr/>
          <p:nvPr userDrawn="1"/>
        </p:nvSpPr>
        <p:spPr>
          <a:xfrm>
            <a:off x="3742103" y="1861444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</p:spTree>
    <p:extLst>
      <p:ext uri="{BB962C8B-B14F-4D97-AF65-F5344CB8AC3E}">
        <p14:creationId xmlns:p14="http://schemas.microsoft.com/office/powerpoint/2010/main" val="28542975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loumn sub tit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235167"/>
            <a:ext cx="8504976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3017172"/>
            <a:ext cx="8504976" cy="7190042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4E24-AB60-48C6-A99C-14CAAE950589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1606091" y="1950325"/>
            <a:ext cx="7087551" cy="73908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22550ADE-9D9A-42D9-97E7-626F8904E26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2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rrow coloumn sub tit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235167"/>
            <a:ext cx="17339786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3017172"/>
            <a:ext cx="17339786" cy="7190042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4E24-AB60-48C6-A99C-14CAAE950589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1606091" y="1950325"/>
            <a:ext cx="7087551" cy="73908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</p:spTree>
    <p:extLst>
      <p:ext uri="{BB962C8B-B14F-4D97-AF65-F5344CB8AC3E}">
        <p14:creationId xmlns:p14="http://schemas.microsoft.com/office/powerpoint/2010/main" val="347775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1358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7" y="2235167"/>
            <a:ext cx="8005432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7" y="3017172"/>
            <a:ext cx="8005432" cy="719004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4E24-AB60-48C6-A99C-14CAAE950589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6508275" y="1950325"/>
            <a:ext cx="7072623" cy="73908"/>
            <a:chOff x="974003" y="1456079"/>
            <a:chExt cx="4289146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0875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3A6BFFB-B6A4-44E8-AACC-6C6958F9616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0745129" y="2235167"/>
            <a:ext cx="8005432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1452A76-2396-42B1-982B-85D67F572C4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745129" y="3017172"/>
            <a:ext cx="8005432" cy="719004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>
                <a:solidFill>
                  <a:schemeClr val="accent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0268B7E-84DD-4A90-B3B7-69D7BD080AE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3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0456"/>
            <a:ext cx="20104100" cy="1358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2595014"/>
            <a:ext cx="20104098" cy="78200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4E24-AB60-48C6-A99C-14CAAE950589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5943447" y="2498662"/>
            <a:ext cx="8200143" cy="73908"/>
            <a:chOff x="974003" y="1456079"/>
            <a:chExt cx="4289146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0875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557B97C-6D17-497C-8CA3-97D0CBD40A7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1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3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rrow coloumn sub tit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5" y="602119"/>
            <a:ext cx="17694215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144733"/>
            <a:ext cx="11931703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3121703"/>
            <a:ext cx="11931703" cy="2805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28"/>
              </a:lnSpc>
              <a:defRPr sz="2968"/>
            </a:lvl1pPr>
            <a:lvl2pPr>
              <a:lnSpc>
                <a:spcPts val="3628"/>
              </a:lnSpc>
              <a:defRPr sz="2638"/>
            </a:lvl2pPr>
            <a:lvl3pPr>
              <a:lnSpc>
                <a:spcPts val="3628"/>
              </a:lnSpc>
              <a:defRPr sz="2638"/>
            </a:lvl3pPr>
            <a:lvl4pPr>
              <a:lnSpc>
                <a:spcPts val="3628"/>
              </a:lnSpc>
              <a:defRPr sz="2638"/>
            </a:lvl4pPr>
            <a:lvl5pPr>
              <a:lnSpc>
                <a:spcPts val="3628"/>
              </a:lnSpc>
              <a:defRPr sz="263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0FE-9CFE-4B26-A378-715B877D733B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1606091" y="1950325"/>
            <a:ext cx="7087551" cy="73908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id="{B818004E-8603-4DAF-AE07-B91EA40949F3}"/>
              </a:ext>
            </a:extLst>
          </p:cNvPr>
          <p:cNvSpPr/>
          <p:nvPr userDrawn="1"/>
        </p:nvSpPr>
        <p:spPr>
          <a:xfrm rot="10800000" flipH="1">
            <a:off x="14188340" y="2527215"/>
            <a:ext cx="4585117" cy="7129932"/>
          </a:xfrm>
          <a:prstGeom prst="foldedCorner">
            <a:avLst>
              <a:gd name="adj" fmla="val 146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C8EAF7"/>
              </a:gs>
            </a:gsLst>
            <a:lin ang="5400000" scaled="0"/>
            <a:tileRect/>
          </a:gradFill>
          <a:ln>
            <a:solidFill>
              <a:srgbClr val="C8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42DA865D-98E7-478C-8425-4A73DCC9AF41}"/>
              </a:ext>
            </a:extLst>
          </p:cNvPr>
          <p:cNvSpPr/>
          <p:nvPr userDrawn="1"/>
        </p:nvSpPr>
        <p:spPr>
          <a:xfrm>
            <a:off x="14669711" y="4064110"/>
            <a:ext cx="3643868" cy="1208125"/>
          </a:xfrm>
          <a:prstGeom prst="flowChartOffpageConnector">
            <a:avLst/>
          </a:prstGeom>
          <a:solidFill>
            <a:srgbClr val="EF3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9558C39B-8EB4-441D-93C9-2266C7AC1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51850" y="2812571"/>
            <a:ext cx="4565299" cy="107072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accent1"/>
                </a:solidFill>
              </a:defRPr>
            </a:lvl1pPr>
            <a:lvl2pPr marL="452876" indent="0">
              <a:buNone/>
              <a:defRPr sz="2309"/>
            </a:lvl2pPr>
            <a:lvl3pPr marL="732981" indent="0">
              <a:buNone/>
              <a:defRPr sz="2309"/>
            </a:lvl3pPr>
            <a:lvl4pPr marL="1034025" indent="0">
              <a:buNone/>
              <a:defRPr sz="2309"/>
            </a:lvl4pPr>
            <a:lvl5pPr marL="1335072" indent="0">
              <a:buNone/>
              <a:defRPr sz="230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67C31C5A-A325-4C12-A244-738F1ACDC7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35614" y="4064108"/>
            <a:ext cx="4068981" cy="1208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DCBC48FB-A9FB-4C0C-BD06-73A539EA03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7951" y="8830274"/>
            <a:ext cx="3876845" cy="550692"/>
          </a:xfrm>
        </p:spPr>
        <p:txBody>
          <a:bodyPr anchor="ctr">
            <a:noAutofit/>
          </a:bodyPr>
          <a:lstStyle>
            <a:lvl1pPr marL="0" indent="0" algn="ctr">
              <a:buNone/>
              <a:defRPr sz="2638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42785671-1C58-47EC-B66C-9F2B8AA6D7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69711" y="8412145"/>
            <a:ext cx="3643868" cy="418128"/>
          </a:xfrm>
        </p:spPr>
        <p:txBody>
          <a:bodyPr>
            <a:noAutofit/>
          </a:bodyPr>
          <a:lstStyle>
            <a:lvl1pPr marL="0" indent="0" algn="ctr">
              <a:buNone/>
              <a:defRPr sz="263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7AE56067-F8B5-40F3-B47D-64520B54C9C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36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rrow coloumn sub tit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5" y="602119"/>
            <a:ext cx="17694215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144726"/>
            <a:ext cx="11946632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3121696"/>
            <a:ext cx="11946632" cy="2805265"/>
          </a:xfrm>
          <a:prstGeom prst="rect">
            <a:avLst/>
          </a:prstGeom>
        </p:spPr>
        <p:txBody>
          <a:bodyPr/>
          <a:lstStyle>
            <a:lvl1pPr>
              <a:lnSpc>
                <a:spcPts val="3628"/>
              </a:lnSpc>
              <a:defRPr sz="2968"/>
            </a:lvl1pPr>
            <a:lvl2pPr>
              <a:lnSpc>
                <a:spcPts val="3628"/>
              </a:lnSpc>
              <a:defRPr sz="2638"/>
            </a:lvl2pPr>
            <a:lvl3pPr>
              <a:lnSpc>
                <a:spcPts val="3628"/>
              </a:lnSpc>
              <a:defRPr sz="2638"/>
            </a:lvl3pPr>
            <a:lvl4pPr>
              <a:lnSpc>
                <a:spcPts val="3628"/>
              </a:lnSpc>
              <a:defRPr sz="2638"/>
            </a:lvl4pPr>
            <a:lvl5pPr>
              <a:lnSpc>
                <a:spcPts val="3628"/>
              </a:lnSpc>
              <a:defRPr sz="263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0FE-9CFE-4B26-A378-715B877D733B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1606091" y="1950325"/>
            <a:ext cx="7087551" cy="73908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7627E287-583C-4524-BC6E-5345A8F8F728}"/>
              </a:ext>
            </a:extLst>
          </p:cNvPr>
          <p:cNvSpPr/>
          <p:nvPr userDrawn="1"/>
        </p:nvSpPr>
        <p:spPr>
          <a:xfrm rot="10800000" flipH="1">
            <a:off x="14188340" y="2527215"/>
            <a:ext cx="4585117" cy="7129932"/>
          </a:xfrm>
          <a:prstGeom prst="foldedCorner">
            <a:avLst>
              <a:gd name="adj" fmla="val 146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C8EAF7"/>
              </a:gs>
            </a:gsLst>
            <a:lin ang="5400000" scaled="0"/>
            <a:tileRect/>
          </a:gradFill>
          <a:ln>
            <a:solidFill>
              <a:srgbClr val="C8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8" name="Flowchart: Off-page Connector 17">
            <a:extLst>
              <a:ext uri="{FF2B5EF4-FFF2-40B4-BE49-F238E27FC236}">
                <a16:creationId xmlns:a16="http://schemas.microsoft.com/office/drawing/2014/main" id="{C730757C-2100-40B1-98F0-B2C80A7D6AA8}"/>
              </a:ext>
            </a:extLst>
          </p:cNvPr>
          <p:cNvSpPr/>
          <p:nvPr userDrawn="1"/>
        </p:nvSpPr>
        <p:spPr>
          <a:xfrm>
            <a:off x="14669711" y="4064110"/>
            <a:ext cx="3643868" cy="1208125"/>
          </a:xfrm>
          <a:prstGeom prst="flowChartOffpageConnector">
            <a:avLst/>
          </a:prstGeom>
          <a:solidFill>
            <a:srgbClr val="EF3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0A2AB-B4D3-4BF4-A1D1-D03E823149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48170" y="2812571"/>
            <a:ext cx="3643868" cy="107072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accent1"/>
                </a:solidFill>
              </a:defRPr>
            </a:lvl1pPr>
            <a:lvl2pPr marL="452876" indent="0">
              <a:buNone/>
              <a:defRPr sz="2309"/>
            </a:lvl2pPr>
            <a:lvl3pPr marL="732981" indent="0">
              <a:buNone/>
              <a:defRPr sz="2309"/>
            </a:lvl3pPr>
            <a:lvl4pPr marL="1034025" indent="0">
              <a:buNone/>
              <a:defRPr sz="2309"/>
            </a:lvl4pPr>
            <a:lvl5pPr marL="1335072" indent="0">
              <a:buNone/>
              <a:defRPr sz="230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D1843B-3BD2-4B32-A0E6-32AE4B5367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35614" y="4064108"/>
            <a:ext cx="4068981" cy="1208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able Placeholder 15">
            <a:extLst>
              <a:ext uri="{FF2B5EF4-FFF2-40B4-BE49-F238E27FC236}">
                <a16:creationId xmlns:a16="http://schemas.microsoft.com/office/drawing/2014/main" id="{F96C7A17-A6BB-4DD8-BF1D-3DB3BEC014B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384775" y="5925916"/>
            <a:ext cx="11946634" cy="3454388"/>
          </a:xfrm>
        </p:spPr>
        <p:txBody>
          <a:bodyPr>
            <a:normAutofit/>
          </a:bodyPr>
          <a:lstStyle>
            <a:lvl1pPr marL="0" indent="0">
              <a:buNone/>
              <a:defRPr sz="3298"/>
            </a:lvl1pPr>
          </a:lstStyle>
          <a:p>
            <a:endParaRPr lang="en-U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18E70A99-B603-4E4C-8242-8BBC7F27B9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7951" y="8830274"/>
            <a:ext cx="3876845" cy="550692"/>
          </a:xfrm>
        </p:spPr>
        <p:txBody>
          <a:bodyPr anchor="ctr">
            <a:noAutofit/>
          </a:bodyPr>
          <a:lstStyle>
            <a:lvl1pPr marL="0" indent="0" algn="ctr">
              <a:buNone/>
              <a:defRPr sz="2638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43DE38CD-9F9C-4743-B9E9-4C4A1B0AC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69711" y="8412145"/>
            <a:ext cx="3643868" cy="418128"/>
          </a:xfrm>
        </p:spPr>
        <p:txBody>
          <a:bodyPr>
            <a:noAutofit/>
          </a:bodyPr>
          <a:lstStyle>
            <a:lvl1pPr marL="0" indent="0" algn="ctr">
              <a:buNone/>
              <a:defRPr sz="263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9CBEDFC1-3F9F-4DBB-9EF9-13B6AA11CC1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24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rrow coloumn sub tit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5" y="602119"/>
            <a:ext cx="17694215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144733"/>
            <a:ext cx="11931703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3121703"/>
            <a:ext cx="11931703" cy="2805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28"/>
              </a:lnSpc>
              <a:defRPr sz="2968"/>
            </a:lvl1pPr>
            <a:lvl2pPr>
              <a:lnSpc>
                <a:spcPts val="3628"/>
              </a:lnSpc>
              <a:defRPr sz="2638"/>
            </a:lvl2pPr>
            <a:lvl3pPr>
              <a:lnSpc>
                <a:spcPts val="3628"/>
              </a:lnSpc>
              <a:defRPr sz="2638"/>
            </a:lvl3pPr>
            <a:lvl4pPr>
              <a:lnSpc>
                <a:spcPts val="3628"/>
              </a:lnSpc>
              <a:defRPr sz="2638"/>
            </a:lvl4pPr>
            <a:lvl5pPr>
              <a:lnSpc>
                <a:spcPts val="3628"/>
              </a:lnSpc>
              <a:defRPr sz="263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0FE-9CFE-4B26-A378-715B877D733B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1606091" y="1950325"/>
            <a:ext cx="7087551" cy="73908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7627E287-583C-4524-BC6E-5345A8F8F728}"/>
              </a:ext>
            </a:extLst>
          </p:cNvPr>
          <p:cNvSpPr/>
          <p:nvPr userDrawn="1"/>
        </p:nvSpPr>
        <p:spPr>
          <a:xfrm rot="10800000" flipH="1">
            <a:off x="14188340" y="2547599"/>
            <a:ext cx="4585117" cy="7129932"/>
          </a:xfrm>
          <a:prstGeom prst="foldedCorner">
            <a:avLst>
              <a:gd name="adj" fmla="val 146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C8EAF7"/>
              </a:gs>
            </a:gsLst>
            <a:lin ang="5400000" scaled="0"/>
            <a:tileRect/>
          </a:gradFill>
          <a:ln>
            <a:solidFill>
              <a:srgbClr val="C8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8" name="Flowchart: Off-page Connector 17">
            <a:extLst>
              <a:ext uri="{FF2B5EF4-FFF2-40B4-BE49-F238E27FC236}">
                <a16:creationId xmlns:a16="http://schemas.microsoft.com/office/drawing/2014/main" id="{C730757C-2100-40B1-98F0-B2C80A7D6AA8}"/>
              </a:ext>
            </a:extLst>
          </p:cNvPr>
          <p:cNvSpPr/>
          <p:nvPr userDrawn="1"/>
        </p:nvSpPr>
        <p:spPr>
          <a:xfrm>
            <a:off x="14669711" y="4084494"/>
            <a:ext cx="3643868" cy="1208125"/>
          </a:xfrm>
          <a:prstGeom prst="flowChartOffpage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0A2AB-B4D3-4BF4-A1D1-D03E823149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88340" y="2832955"/>
            <a:ext cx="4585117" cy="107072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accent1"/>
                </a:solidFill>
              </a:defRPr>
            </a:lvl1pPr>
            <a:lvl2pPr marL="452876" indent="0">
              <a:buNone/>
              <a:defRPr sz="2309"/>
            </a:lvl2pPr>
            <a:lvl3pPr marL="732981" indent="0">
              <a:buNone/>
              <a:defRPr sz="2309"/>
            </a:lvl3pPr>
            <a:lvl4pPr marL="1034025" indent="0">
              <a:buNone/>
              <a:defRPr sz="2309"/>
            </a:lvl4pPr>
            <a:lvl5pPr marL="1335072" indent="0">
              <a:buNone/>
              <a:defRPr sz="230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D1843B-3BD2-4B32-A0E6-32AE4B5367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35614" y="4084493"/>
            <a:ext cx="4068981" cy="1208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Text Placeholder 23">
            <a:extLst>
              <a:ext uri="{FF2B5EF4-FFF2-40B4-BE49-F238E27FC236}">
                <a16:creationId xmlns:a16="http://schemas.microsoft.com/office/drawing/2014/main" id="{63DDE397-606A-44C8-8B6D-126856CC31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88340" y="8850658"/>
            <a:ext cx="4585117" cy="550692"/>
          </a:xfrm>
        </p:spPr>
        <p:txBody>
          <a:bodyPr anchor="ctr">
            <a:noAutofit/>
          </a:bodyPr>
          <a:lstStyle>
            <a:lvl1pPr marL="0" indent="0" algn="ctr">
              <a:buNone/>
              <a:defRPr sz="2638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A4964BE6-2A24-41A8-B00D-E11D88F303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669711" y="8432529"/>
            <a:ext cx="3643868" cy="418128"/>
          </a:xfrm>
        </p:spPr>
        <p:txBody>
          <a:bodyPr>
            <a:noAutofit/>
          </a:bodyPr>
          <a:lstStyle>
            <a:lvl1pPr marL="0" indent="0" algn="ctr">
              <a:buNone/>
              <a:defRPr sz="263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7B1855E-DC46-4A22-9865-D43EC12AC78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10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nes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59A3-01CB-4210-99F2-0DDF1E38F192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1606091" y="1950325"/>
            <a:ext cx="7087551" cy="73908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9CE74FFC-3215-4369-84E7-CBABDD36CDB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720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20"/>
            <a:ext cx="17339786" cy="124578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66EE0-A6CF-4D8C-B5CD-504804EE1799}" type="datetime1">
              <a:rPr lang="en-US" smtClean="0"/>
              <a:t>9/7/2023</a:t>
            </a:fld>
            <a:endParaRPr lang="en-US"/>
          </a:p>
        </p:txBody>
      </p:sp>
      <p:sp>
        <p:nvSpPr>
          <p:cNvPr id="15" name="Chart Placeholder 3">
            <a:extLst>
              <a:ext uri="{FF2B5EF4-FFF2-40B4-BE49-F238E27FC236}">
                <a16:creationId xmlns:a16="http://schemas.microsoft.com/office/drawing/2014/main" id="{389EACC8-098D-4525-A48A-6C9675F335E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382157" y="2224546"/>
            <a:ext cx="17339786" cy="758485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A769E8-6BF7-4265-8D68-763C630B4636}"/>
              </a:ext>
            </a:extLst>
          </p:cNvPr>
          <p:cNvGrpSpPr/>
          <p:nvPr userDrawn="1"/>
        </p:nvGrpSpPr>
        <p:grpSpPr>
          <a:xfrm>
            <a:off x="1606091" y="1847905"/>
            <a:ext cx="7087551" cy="73908"/>
            <a:chOff x="974003" y="1456079"/>
            <a:chExt cx="4298199" cy="44818"/>
          </a:xfrm>
        </p:grpSpPr>
        <p:sp>
          <p:nvSpPr>
            <p:cNvPr id="17" name="מלבן 11">
              <a:extLst>
                <a:ext uri="{FF2B5EF4-FFF2-40B4-BE49-F238E27FC236}">
                  <a16:creationId xmlns:a16="http://schemas.microsoft.com/office/drawing/2014/main" id="{E1DD973D-7763-4330-BB93-8A9F9E40E7CE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8" name="מלבן 12">
              <a:extLst>
                <a:ext uri="{FF2B5EF4-FFF2-40B4-BE49-F238E27FC236}">
                  <a16:creationId xmlns:a16="http://schemas.microsoft.com/office/drawing/2014/main" id="{2DB301F4-67A6-4C4F-BE9F-0B4237C29235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9" name="מלבן 13">
              <a:extLst>
                <a:ext uri="{FF2B5EF4-FFF2-40B4-BE49-F238E27FC236}">
                  <a16:creationId xmlns:a16="http://schemas.microsoft.com/office/drawing/2014/main" id="{3889202E-E239-47B6-AA82-3218CC17EC3C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BC13568-F0DD-4463-B9A5-5969D6A21FB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127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82FA-61C8-4D3E-A1A1-244A13AD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64" y="326775"/>
            <a:ext cx="18976834" cy="88425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67F65-A826-462D-948B-D4345606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C055-7970-401A-A4B6-BA82793A36A0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005CFF-72C8-4343-84E5-D57EACDDF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963" y="1211026"/>
            <a:ext cx="18976833" cy="602118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/>
            </a:lvl1pPr>
            <a:lvl2pPr marL="452876" indent="0" algn="ctr">
              <a:buNone/>
              <a:defRPr/>
            </a:lvl2pPr>
            <a:lvl3pPr marL="732981" indent="0" algn="ctr">
              <a:buNone/>
              <a:defRPr/>
            </a:lvl3pPr>
            <a:lvl4pPr marL="1034025" indent="0" algn="ctr">
              <a:buNone/>
              <a:defRPr/>
            </a:lvl4pPr>
            <a:lvl5pPr marL="1335072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DBA81D8-CAB8-4720-899E-920FC504FF2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736850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11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n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82FA-61C8-4D3E-A1A1-244A13AD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64" y="326775"/>
            <a:ext cx="18976834" cy="88425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67F65-A826-462D-948B-D4345606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C055-7970-401A-A4B6-BA82793A36A0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005CFF-72C8-4343-84E5-D57EACDDF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963" y="1211026"/>
            <a:ext cx="18976833" cy="602118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/>
            </a:lvl1pPr>
            <a:lvl2pPr marL="452876" indent="0" algn="ctr">
              <a:buNone/>
              <a:defRPr/>
            </a:lvl2pPr>
            <a:lvl3pPr marL="732981" indent="0" algn="ctr">
              <a:buNone/>
              <a:defRPr/>
            </a:lvl3pPr>
            <a:lvl4pPr marL="1034025" indent="0" algn="ctr">
              <a:buNone/>
              <a:defRPr/>
            </a:lvl4pPr>
            <a:lvl5pPr marL="1335072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1EF942A-D36A-452B-993A-DAA473EB1BA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42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DE03-205A-4424-B2EF-829B6BBD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8"/>
            <a:ext cx="6484095" cy="1594079"/>
          </a:xfrm>
          <a:prstGeom prst="rect">
            <a:avLst/>
          </a:prstGeo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41E93-2AF9-4C96-BF94-BF3751CE4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2843491"/>
            <a:ext cx="6484095" cy="6834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C1118-40DA-4285-B762-E6A29485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5ED5-0124-41A8-BA99-E559B732D488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C18461-9C08-4567-960D-E9511CB939FF}"/>
              </a:ext>
            </a:extLst>
          </p:cNvPr>
          <p:cNvGrpSpPr/>
          <p:nvPr userDrawn="1"/>
        </p:nvGrpSpPr>
        <p:grpSpPr>
          <a:xfrm>
            <a:off x="1606092" y="2375861"/>
            <a:ext cx="5760626" cy="75394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3DA0BDE3-2265-4E65-872B-834052796466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4743B6F6-E626-4B83-824C-E5A0916B0C01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DF452E75-ADC9-4ADA-B97F-A37D1A11B320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8E5CFB4A-2247-4314-8BD9-200F95057B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154" y="753957"/>
            <a:ext cx="10188172" cy="89244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E0724427-9588-4FF7-9931-547D16BFF4E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94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DE03-205A-4424-B2EF-829B6BBD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8"/>
            <a:ext cx="6484095" cy="1594079"/>
          </a:xfrm>
          <a:prstGeom prst="rect">
            <a:avLst/>
          </a:prstGeo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E1834-81B5-4495-8209-F45BC2282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753958"/>
            <a:ext cx="10177701" cy="8911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441E93-2AF9-4C96-BF94-BF3751CE4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2843491"/>
            <a:ext cx="6484095" cy="6834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C1118-40DA-4285-B762-E6A29485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3944B-1034-40B4-9025-C36DE2420209}" type="datetime1">
              <a:rPr lang="en-US" smtClean="0"/>
              <a:t>9/7/2023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C18461-9C08-4567-960D-E9511CB939FF}"/>
              </a:ext>
            </a:extLst>
          </p:cNvPr>
          <p:cNvGrpSpPr/>
          <p:nvPr userDrawn="1"/>
        </p:nvGrpSpPr>
        <p:grpSpPr>
          <a:xfrm>
            <a:off x="1606092" y="2375861"/>
            <a:ext cx="5760626" cy="75394"/>
            <a:chOff x="974003" y="1456079"/>
            <a:chExt cx="4298199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3DA0BDE3-2265-4E65-872B-834052796466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4743B6F6-E626-4B83-824C-E5A0916B0C01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DF452E75-ADC9-4ADA-B97F-A37D1A11B320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DFA4FB2-2F72-4A3B-9AC5-31901372AAE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68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259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6" y="2240328"/>
            <a:ext cx="17339785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5053-CA58-415B-9E42-DEDECC4FF644}" type="datetime1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D01CD-FD78-4874-824B-4DEF4056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</a:t>
            </a:r>
            <a:r>
              <a:rPr lang="he-IL"/>
              <a:t> </a:t>
            </a:r>
            <a:r>
              <a:rPr lang="en-US"/>
              <a:t>2018 – Proprietary and Confidential Information of Continuity Software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A4A38-945D-43D6-B304-CB814EF68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2157" y="10483440"/>
            <a:ext cx="4523423" cy="602118"/>
          </a:xfrm>
          <a:prstGeom prst="rect">
            <a:avLst/>
          </a:prstGeom>
        </p:spPr>
        <p:txBody>
          <a:bodyPr/>
          <a:lstStyle/>
          <a:p>
            <a:fld id="{BF15F2E4-3E68-4069-98D5-9B5D1D07D9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מלבן 11">
            <a:extLst>
              <a:ext uri="{FF2B5EF4-FFF2-40B4-BE49-F238E27FC236}">
                <a16:creationId xmlns:a16="http://schemas.microsoft.com/office/drawing/2014/main" id="{31E04F65-13E0-4478-BE67-CD5C87E1D09A}"/>
              </a:ext>
            </a:extLst>
          </p:cNvPr>
          <p:cNvSpPr/>
          <p:nvPr userDrawn="1"/>
        </p:nvSpPr>
        <p:spPr>
          <a:xfrm>
            <a:off x="1382157" y="1861444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9" name="מלבן 12">
            <a:extLst>
              <a:ext uri="{FF2B5EF4-FFF2-40B4-BE49-F238E27FC236}">
                <a16:creationId xmlns:a16="http://schemas.microsoft.com/office/drawing/2014/main" id="{7DA7D1F8-BD4A-467E-993B-29AEE732A219}"/>
              </a:ext>
            </a:extLst>
          </p:cNvPr>
          <p:cNvSpPr/>
          <p:nvPr userDrawn="1"/>
        </p:nvSpPr>
        <p:spPr>
          <a:xfrm>
            <a:off x="6107948" y="1861444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0" name="מלבן 13">
            <a:extLst>
              <a:ext uri="{FF2B5EF4-FFF2-40B4-BE49-F238E27FC236}">
                <a16:creationId xmlns:a16="http://schemas.microsoft.com/office/drawing/2014/main" id="{E8059348-8D81-42A9-B47C-DA79D47BA9C2}"/>
              </a:ext>
            </a:extLst>
          </p:cNvPr>
          <p:cNvSpPr/>
          <p:nvPr userDrawn="1"/>
        </p:nvSpPr>
        <p:spPr>
          <a:xfrm>
            <a:off x="3742103" y="1861444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</p:spTree>
    <p:extLst>
      <p:ext uri="{BB962C8B-B14F-4D97-AF65-F5344CB8AC3E}">
        <p14:creationId xmlns:p14="http://schemas.microsoft.com/office/powerpoint/2010/main" val="50706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lines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59A3-01CB-4210-99F2-0DDF1E38F192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34A52-4D78-4B99-A919-4D4644E9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</a:t>
            </a:r>
            <a:r>
              <a:rPr lang="he-IL"/>
              <a:t> </a:t>
            </a:r>
            <a:r>
              <a:rPr lang="en-US"/>
              <a:t>2018 – Proprietary and Confidential Information of Continuity Software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2DD3B-9515-4455-9BCA-F3A90AF8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2157" y="10483440"/>
            <a:ext cx="4523423" cy="602118"/>
          </a:xfrm>
          <a:prstGeom prst="rect">
            <a:avLst/>
          </a:prstGeom>
        </p:spPr>
        <p:txBody>
          <a:bodyPr/>
          <a:lstStyle/>
          <a:p>
            <a:fld id="{BF15F2E4-3E68-4069-98D5-9B5D1D07D9F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מלבן 11">
            <a:extLst>
              <a:ext uri="{FF2B5EF4-FFF2-40B4-BE49-F238E27FC236}">
                <a16:creationId xmlns:a16="http://schemas.microsoft.com/office/drawing/2014/main" id="{62623F66-ED20-46D8-831F-731B489877B8}"/>
              </a:ext>
            </a:extLst>
          </p:cNvPr>
          <p:cNvSpPr/>
          <p:nvPr userDrawn="1"/>
        </p:nvSpPr>
        <p:spPr>
          <a:xfrm>
            <a:off x="1382157" y="1861444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5" name="מלבן 12">
            <a:extLst>
              <a:ext uri="{FF2B5EF4-FFF2-40B4-BE49-F238E27FC236}">
                <a16:creationId xmlns:a16="http://schemas.microsoft.com/office/drawing/2014/main" id="{DD551D1D-69E1-4250-92AE-2B4B56CD28C8}"/>
              </a:ext>
            </a:extLst>
          </p:cNvPr>
          <p:cNvSpPr/>
          <p:nvPr userDrawn="1"/>
        </p:nvSpPr>
        <p:spPr>
          <a:xfrm>
            <a:off x="6107948" y="1861444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6" name="מלבן 13">
            <a:extLst>
              <a:ext uri="{FF2B5EF4-FFF2-40B4-BE49-F238E27FC236}">
                <a16:creationId xmlns:a16="http://schemas.microsoft.com/office/drawing/2014/main" id="{7814573F-0F5B-4379-914B-D8D1D1A821A4}"/>
              </a:ext>
            </a:extLst>
          </p:cNvPr>
          <p:cNvSpPr/>
          <p:nvPr userDrawn="1"/>
        </p:nvSpPr>
        <p:spPr>
          <a:xfrm>
            <a:off x="3742103" y="1861444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</p:spTree>
    <p:extLst>
      <p:ext uri="{BB962C8B-B14F-4D97-AF65-F5344CB8AC3E}">
        <p14:creationId xmlns:p14="http://schemas.microsoft.com/office/powerpoint/2010/main" val="270175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135816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046677"/>
            <a:ext cx="17339785" cy="782004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24E24-AB60-48C6-A99C-14CAAE950589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34A52-4D78-4B99-A919-4D4644E9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2018 – Proprietary and Confidential Information of Continuity Software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2DD3B-9515-4455-9BCA-F3A90AF8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2157" y="10483440"/>
            <a:ext cx="4523423" cy="602118"/>
          </a:xfrm>
          <a:prstGeom prst="rect">
            <a:avLst/>
          </a:prstGeom>
        </p:spPr>
        <p:txBody>
          <a:bodyPr/>
          <a:lstStyle/>
          <a:p>
            <a:fld id="{BF15F2E4-3E68-4069-98D5-9B5D1D07D9F4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EBA64B-B417-438A-A3AA-8FD639090194}"/>
              </a:ext>
            </a:extLst>
          </p:cNvPr>
          <p:cNvGrpSpPr/>
          <p:nvPr userDrawn="1"/>
        </p:nvGrpSpPr>
        <p:grpSpPr>
          <a:xfrm>
            <a:off x="6508275" y="1950325"/>
            <a:ext cx="7072623" cy="73908"/>
            <a:chOff x="974003" y="1456079"/>
            <a:chExt cx="4289146" cy="44818"/>
          </a:xfrm>
        </p:grpSpPr>
        <p:sp>
          <p:nvSpPr>
            <p:cNvPr id="11" name="מלבן 11">
              <a:extLst>
                <a:ext uri="{FF2B5EF4-FFF2-40B4-BE49-F238E27FC236}">
                  <a16:creationId xmlns:a16="http://schemas.microsoft.com/office/drawing/2014/main" id="{529294C1-6E92-4E4F-A1AD-BA0D94916C7A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2" name="מלבן 12">
              <a:extLst>
                <a:ext uri="{FF2B5EF4-FFF2-40B4-BE49-F238E27FC236}">
                  <a16:creationId xmlns:a16="http://schemas.microsoft.com/office/drawing/2014/main" id="{087250DB-8B3C-4A56-B11B-5598BDC98477}"/>
                </a:ext>
              </a:extLst>
            </p:cNvPr>
            <p:cNvSpPr/>
            <p:nvPr userDrawn="1"/>
          </p:nvSpPr>
          <p:spPr>
            <a:xfrm>
              <a:off x="3830875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3">
              <a:extLst>
                <a:ext uri="{FF2B5EF4-FFF2-40B4-BE49-F238E27FC236}">
                  <a16:creationId xmlns:a16="http://schemas.microsoft.com/office/drawing/2014/main" id="{8D7B99DC-E525-4324-9348-AEECB5CEE796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</p:spTree>
    <p:extLst>
      <p:ext uri="{BB962C8B-B14F-4D97-AF65-F5344CB8AC3E}">
        <p14:creationId xmlns:p14="http://schemas.microsoft.com/office/powerpoint/2010/main" val="37079455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lean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82FA-61C8-4D3E-A1A1-244A13AD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64" y="326775"/>
            <a:ext cx="18976834" cy="88425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67F65-A826-462D-948B-D4345606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C055-7970-401A-A4B6-BA82793A36A0}" type="datetime1">
              <a:rPr lang="en-US" smtClean="0"/>
              <a:t>9/7/2023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9DD16-1774-453C-B5F2-4C6A8F48D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22500" y="9438701"/>
            <a:ext cx="3755628" cy="20867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D005CFF-72C8-4343-84E5-D57EACDDF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963" y="1211026"/>
            <a:ext cx="18976833" cy="602118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/>
            </a:lvl1pPr>
            <a:lvl2pPr marL="452876" indent="0" algn="ctr">
              <a:buNone/>
              <a:defRPr/>
            </a:lvl2pPr>
            <a:lvl3pPr marL="732981" indent="0" algn="ctr">
              <a:buNone/>
              <a:defRPr/>
            </a:lvl3pPr>
            <a:lvl4pPr marL="1034025" indent="0" algn="ctr">
              <a:buNone/>
              <a:defRPr/>
            </a:lvl4pPr>
            <a:lvl5pPr marL="1335072" indent="0" algn="ct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DBA81D8-CAB8-4720-899E-920FC504FF2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736850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F654D4-230C-4AB8-AFE1-BF4693E2D2E7}"/>
              </a:ext>
            </a:extLst>
          </p:cNvPr>
          <p:cNvSpPr/>
          <p:nvPr userDrawn="1"/>
        </p:nvSpPr>
        <p:spPr>
          <a:xfrm>
            <a:off x="1382157" y="10612731"/>
            <a:ext cx="4016968" cy="599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5078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49" kern="1200" noProof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t>©2019 – Proprietary and Confidential Information of Continuity Software</a:t>
            </a:r>
          </a:p>
        </p:txBody>
      </p:sp>
    </p:spTree>
    <p:extLst>
      <p:ext uri="{BB962C8B-B14F-4D97-AF65-F5344CB8AC3E}">
        <p14:creationId xmlns:p14="http://schemas.microsoft.com/office/powerpoint/2010/main" val="15219217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arrow coloumn sub tit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5" y="602119"/>
            <a:ext cx="17694215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144726"/>
            <a:ext cx="11946632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3121696"/>
            <a:ext cx="11946632" cy="2805265"/>
          </a:xfrm>
          <a:prstGeom prst="rect">
            <a:avLst/>
          </a:prstGeom>
        </p:spPr>
        <p:txBody>
          <a:bodyPr/>
          <a:lstStyle>
            <a:lvl1pPr>
              <a:lnSpc>
                <a:spcPts val="3628"/>
              </a:lnSpc>
              <a:defRPr sz="2968"/>
            </a:lvl1pPr>
            <a:lvl2pPr>
              <a:lnSpc>
                <a:spcPts val="3628"/>
              </a:lnSpc>
              <a:defRPr sz="2638"/>
            </a:lvl2pPr>
            <a:lvl3pPr>
              <a:lnSpc>
                <a:spcPts val="3628"/>
              </a:lnSpc>
              <a:defRPr sz="2638"/>
            </a:lvl3pPr>
            <a:lvl4pPr>
              <a:lnSpc>
                <a:spcPts val="3628"/>
              </a:lnSpc>
              <a:defRPr sz="2638"/>
            </a:lvl4pPr>
            <a:lvl5pPr>
              <a:lnSpc>
                <a:spcPts val="3628"/>
              </a:lnSpc>
              <a:defRPr sz="263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0FE-9CFE-4B26-A378-715B877D733B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34A52-4D78-4B99-A919-4D4644E9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</a:t>
            </a:r>
            <a:r>
              <a:rPr lang="he-IL"/>
              <a:t> </a:t>
            </a:r>
            <a:r>
              <a:rPr lang="en-US"/>
              <a:t>2019 – Proprietary and Confidential Information of Continuity Software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2DD3B-9515-4455-9BCA-F3A90AF8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2157" y="10483440"/>
            <a:ext cx="4523423" cy="602118"/>
          </a:xfrm>
          <a:prstGeom prst="rect">
            <a:avLst/>
          </a:prstGeom>
        </p:spPr>
        <p:txBody>
          <a:bodyPr/>
          <a:lstStyle/>
          <a:p>
            <a:fld id="{BF15F2E4-3E68-4069-98D5-9B5D1D07D9F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7627E287-583C-4524-BC6E-5345A8F8F728}"/>
              </a:ext>
            </a:extLst>
          </p:cNvPr>
          <p:cNvSpPr/>
          <p:nvPr userDrawn="1"/>
        </p:nvSpPr>
        <p:spPr>
          <a:xfrm rot="10800000" flipH="1">
            <a:off x="14188340" y="2527215"/>
            <a:ext cx="4585117" cy="7129932"/>
          </a:xfrm>
          <a:prstGeom prst="foldedCorner">
            <a:avLst>
              <a:gd name="adj" fmla="val 146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C8EAF7"/>
              </a:gs>
            </a:gsLst>
            <a:lin ang="5400000" scaled="0"/>
            <a:tileRect/>
          </a:gradFill>
          <a:ln>
            <a:solidFill>
              <a:srgbClr val="C8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8" name="Flowchart: Off-page Connector 17">
            <a:extLst>
              <a:ext uri="{FF2B5EF4-FFF2-40B4-BE49-F238E27FC236}">
                <a16:creationId xmlns:a16="http://schemas.microsoft.com/office/drawing/2014/main" id="{C730757C-2100-40B1-98F0-B2C80A7D6AA8}"/>
              </a:ext>
            </a:extLst>
          </p:cNvPr>
          <p:cNvSpPr/>
          <p:nvPr userDrawn="1"/>
        </p:nvSpPr>
        <p:spPr>
          <a:xfrm>
            <a:off x="14669711" y="4064110"/>
            <a:ext cx="3643868" cy="1208125"/>
          </a:xfrm>
          <a:prstGeom prst="flowChartOffpageConnector">
            <a:avLst/>
          </a:prstGeom>
          <a:solidFill>
            <a:srgbClr val="EF3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0A2AB-B4D3-4BF4-A1D1-D03E823149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48170" y="2812571"/>
            <a:ext cx="3643868" cy="107072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accent1"/>
                </a:solidFill>
              </a:defRPr>
            </a:lvl1pPr>
            <a:lvl2pPr marL="452876" indent="0">
              <a:buNone/>
              <a:defRPr sz="2309"/>
            </a:lvl2pPr>
            <a:lvl3pPr marL="732981" indent="0">
              <a:buNone/>
              <a:defRPr sz="2309"/>
            </a:lvl3pPr>
            <a:lvl4pPr marL="1034025" indent="0">
              <a:buNone/>
              <a:defRPr sz="2309"/>
            </a:lvl4pPr>
            <a:lvl5pPr marL="1335072" indent="0">
              <a:buNone/>
              <a:defRPr sz="230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6D1843B-3BD2-4B32-A0E6-32AE4B5367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35614" y="4064108"/>
            <a:ext cx="4068981" cy="1208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able Placeholder 15">
            <a:extLst>
              <a:ext uri="{FF2B5EF4-FFF2-40B4-BE49-F238E27FC236}">
                <a16:creationId xmlns:a16="http://schemas.microsoft.com/office/drawing/2014/main" id="{F96C7A17-A6BB-4DD8-BF1D-3DB3BEC014B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1384775" y="5925916"/>
            <a:ext cx="11946634" cy="3454388"/>
          </a:xfrm>
        </p:spPr>
        <p:txBody>
          <a:bodyPr>
            <a:normAutofit/>
          </a:bodyPr>
          <a:lstStyle>
            <a:lvl1pPr marL="0" indent="0">
              <a:buNone/>
              <a:defRPr sz="3298"/>
            </a:lvl1pPr>
          </a:lstStyle>
          <a:p>
            <a:endParaRPr lang="en-U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18E70A99-B603-4E4C-8242-8BBC7F27B9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7951" y="8830274"/>
            <a:ext cx="3876845" cy="550692"/>
          </a:xfrm>
        </p:spPr>
        <p:txBody>
          <a:bodyPr anchor="ctr">
            <a:noAutofit/>
          </a:bodyPr>
          <a:lstStyle>
            <a:lvl1pPr marL="0" indent="0" algn="ctr">
              <a:buNone/>
              <a:defRPr sz="2638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43DE38CD-9F9C-4743-B9E9-4C4A1B0AC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69711" y="8412145"/>
            <a:ext cx="3643868" cy="418128"/>
          </a:xfrm>
        </p:spPr>
        <p:txBody>
          <a:bodyPr anchor="ctr">
            <a:noAutofit/>
          </a:bodyPr>
          <a:lstStyle>
            <a:lvl1pPr marL="0" indent="0" algn="ctr">
              <a:buNone/>
              <a:defRPr sz="263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9" name="מלבן 11">
            <a:extLst>
              <a:ext uri="{FF2B5EF4-FFF2-40B4-BE49-F238E27FC236}">
                <a16:creationId xmlns:a16="http://schemas.microsoft.com/office/drawing/2014/main" id="{83A89B2B-26B0-45D7-A837-5F6AF490F07F}"/>
              </a:ext>
            </a:extLst>
          </p:cNvPr>
          <p:cNvSpPr/>
          <p:nvPr userDrawn="1"/>
        </p:nvSpPr>
        <p:spPr>
          <a:xfrm>
            <a:off x="1382157" y="1861444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23" name="מלבן 12">
            <a:extLst>
              <a:ext uri="{FF2B5EF4-FFF2-40B4-BE49-F238E27FC236}">
                <a16:creationId xmlns:a16="http://schemas.microsoft.com/office/drawing/2014/main" id="{88CD1D37-C6A2-408C-B18A-5435D3BEBCEE}"/>
              </a:ext>
            </a:extLst>
          </p:cNvPr>
          <p:cNvSpPr/>
          <p:nvPr userDrawn="1"/>
        </p:nvSpPr>
        <p:spPr>
          <a:xfrm>
            <a:off x="6107948" y="1861444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24" name="מלבן 13">
            <a:extLst>
              <a:ext uri="{FF2B5EF4-FFF2-40B4-BE49-F238E27FC236}">
                <a16:creationId xmlns:a16="http://schemas.microsoft.com/office/drawing/2014/main" id="{5BEC3332-2509-4320-919A-EDB794602EED}"/>
              </a:ext>
            </a:extLst>
          </p:cNvPr>
          <p:cNvSpPr/>
          <p:nvPr userDrawn="1"/>
        </p:nvSpPr>
        <p:spPr>
          <a:xfrm>
            <a:off x="3742103" y="1861444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</p:spTree>
    <p:extLst>
      <p:ext uri="{BB962C8B-B14F-4D97-AF65-F5344CB8AC3E}">
        <p14:creationId xmlns:p14="http://schemas.microsoft.com/office/powerpoint/2010/main" val="593997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arrow coloumn sub titl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A08AA-DAA9-49DF-96F1-2DC13A73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5" y="602119"/>
            <a:ext cx="17694215" cy="135816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06E01-8B5A-4148-B243-118A9F273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144733"/>
            <a:ext cx="11931703" cy="7820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457DAC-BBD3-4393-85FF-6479B255B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3121703"/>
            <a:ext cx="11931703" cy="2805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3628"/>
              </a:lnSpc>
              <a:defRPr sz="2968"/>
            </a:lvl1pPr>
            <a:lvl2pPr>
              <a:lnSpc>
                <a:spcPts val="3628"/>
              </a:lnSpc>
              <a:defRPr sz="2638"/>
            </a:lvl2pPr>
            <a:lvl3pPr>
              <a:lnSpc>
                <a:spcPts val="3628"/>
              </a:lnSpc>
              <a:defRPr sz="2638"/>
            </a:lvl3pPr>
            <a:lvl4pPr>
              <a:lnSpc>
                <a:spcPts val="3628"/>
              </a:lnSpc>
              <a:defRPr sz="2638"/>
            </a:lvl4pPr>
            <a:lvl5pPr>
              <a:lnSpc>
                <a:spcPts val="3628"/>
              </a:lnSpc>
              <a:defRPr sz="2638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8DBFF-0DF9-4670-9992-0E76B4BC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D0FE-9CFE-4B26-A378-715B877D733B}" type="datetime1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D34A52-4D78-4B99-A919-4D4644E9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</a:t>
            </a:r>
            <a:r>
              <a:rPr lang="he-IL"/>
              <a:t> </a:t>
            </a:r>
            <a:r>
              <a:rPr lang="en-US"/>
              <a:t>2019 – Proprietary and Confidential Information of Continuity Software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2DD3B-9515-4455-9BCA-F3A90AF8D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2157" y="10483440"/>
            <a:ext cx="4523423" cy="602118"/>
          </a:xfrm>
          <a:prstGeom prst="rect">
            <a:avLst/>
          </a:prstGeom>
        </p:spPr>
        <p:txBody>
          <a:bodyPr/>
          <a:lstStyle/>
          <a:p>
            <a:fld id="{BF15F2E4-3E68-4069-98D5-9B5D1D07D9F4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Rectangle: Folded Corner 37">
            <a:extLst>
              <a:ext uri="{FF2B5EF4-FFF2-40B4-BE49-F238E27FC236}">
                <a16:creationId xmlns:a16="http://schemas.microsoft.com/office/drawing/2014/main" id="{B818004E-8603-4DAF-AE07-B91EA40949F3}"/>
              </a:ext>
            </a:extLst>
          </p:cNvPr>
          <p:cNvSpPr/>
          <p:nvPr userDrawn="1"/>
        </p:nvSpPr>
        <p:spPr>
          <a:xfrm rot="10800000" flipH="1">
            <a:off x="14188340" y="2527215"/>
            <a:ext cx="4585117" cy="7129932"/>
          </a:xfrm>
          <a:prstGeom prst="foldedCorner">
            <a:avLst>
              <a:gd name="adj" fmla="val 14694"/>
            </a:avLst>
          </a:prstGeom>
          <a:gradFill flip="none" rotWithShape="1">
            <a:gsLst>
              <a:gs pos="0">
                <a:schemeClr val="bg1"/>
              </a:gs>
              <a:gs pos="100000">
                <a:srgbClr val="C8EAF7"/>
              </a:gs>
            </a:gsLst>
            <a:lin ang="5400000" scaled="0"/>
            <a:tileRect/>
          </a:gradFill>
          <a:ln>
            <a:solidFill>
              <a:srgbClr val="C8EA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39" name="Flowchart: Off-page Connector 38">
            <a:extLst>
              <a:ext uri="{FF2B5EF4-FFF2-40B4-BE49-F238E27FC236}">
                <a16:creationId xmlns:a16="http://schemas.microsoft.com/office/drawing/2014/main" id="{42DA865D-98E7-478C-8425-4A73DCC9AF41}"/>
              </a:ext>
            </a:extLst>
          </p:cNvPr>
          <p:cNvSpPr/>
          <p:nvPr userDrawn="1"/>
        </p:nvSpPr>
        <p:spPr>
          <a:xfrm>
            <a:off x="14669711" y="4064110"/>
            <a:ext cx="3643868" cy="1208125"/>
          </a:xfrm>
          <a:prstGeom prst="flowChartOffpageConnector">
            <a:avLst/>
          </a:prstGeom>
          <a:solidFill>
            <a:srgbClr val="EF3B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14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9558C39B-8EB4-441D-93C9-2266C7AC1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51850" y="2812571"/>
            <a:ext cx="4565299" cy="107072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accent1"/>
                </a:solidFill>
              </a:defRPr>
            </a:lvl1pPr>
            <a:lvl2pPr marL="452876" indent="0">
              <a:buNone/>
              <a:defRPr sz="2309"/>
            </a:lvl2pPr>
            <a:lvl3pPr marL="732981" indent="0">
              <a:buNone/>
              <a:defRPr sz="2309"/>
            </a:lvl3pPr>
            <a:lvl4pPr marL="1034025" indent="0">
              <a:buNone/>
              <a:defRPr sz="2309"/>
            </a:lvl4pPr>
            <a:lvl5pPr marL="1335072" indent="0">
              <a:buNone/>
              <a:defRPr sz="230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21">
            <a:extLst>
              <a:ext uri="{FF2B5EF4-FFF2-40B4-BE49-F238E27FC236}">
                <a16:creationId xmlns:a16="http://schemas.microsoft.com/office/drawing/2014/main" id="{67C31C5A-A325-4C12-A244-738F1ACDC7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35614" y="4064108"/>
            <a:ext cx="4068981" cy="1208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968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Text Placeholder 23">
            <a:extLst>
              <a:ext uri="{FF2B5EF4-FFF2-40B4-BE49-F238E27FC236}">
                <a16:creationId xmlns:a16="http://schemas.microsoft.com/office/drawing/2014/main" id="{DCBC48FB-A9FB-4C0C-BD06-73A539EA03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7951" y="8830274"/>
            <a:ext cx="3876845" cy="550692"/>
          </a:xfrm>
        </p:spPr>
        <p:txBody>
          <a:bodyPr anchor="ctr">
            <a:noAutofit/>
          </a:bodyPr>
          <a:lstStyle>
            <a:lvl1pPr marL="0" indent="0" algn="ctr">
              <a:buNone/>
              <a:defRPr sz="2638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42785671-1C58-47EC-B66C-9F2B8AA6D7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69711" y="8412145"/>
            <a:ext cx="3643868" cy="418128"/>
          </a:xfrm>
        </p:spPr>
        <p:txBody>
          <a:bodyPr anchor="ctr">
            <a:noAutofit/>
          </a:bodyPr>
          <a:lstStyle>
            <a:lvl1pPr marL="0" indent="0" algn="ctr">
              <a:buNone/>
              <a:defRPr sz="2638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8" name="מלבן 11">
            <a:extLst>
              <a:ext uri="{FF2B5EF4-FFF2-40B4-BE49-F238E27FC236}">
                <a16:creationId xmlns:a16="http://schemas.microsoft.com/office/drawing/2014/main" id="{460D367A-86D0-4C2C-8B54-B503443E1C9C}"/>
              </a:ext>
            </a:extLst>
          </p:cNvPr>
          <p:cNvSpPr/>
          <p:nvPr userDrawn="1"/>
        </p:nvSpPr>
        <p:spPr>
          <a:xfrm>
            <a:off x="1382157" y="1861444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19" name="מלבן 12">
            <a:extLst>
              <a:ext uri="{FF2B5EF4-FFF2-40B4-BE49-F238E27FC236}">
                <a16:creationId xmlns:a16="http://schemas.microsoft.com/office/drawing/2014/main" id="{A802978F-BE51-4670-9895-07701CE7BCFB}"/>
              </a:ext>
            </a:extLst>
          </p:cNvPr>
          <p:cNvSpPr/>
          <p:nvPr userDrawn="1"/>
        </p:nvSpPr>
        <p:spPr>
          <a:xfrm>
            <a:off x="6107948" y="1861444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20" name="מלבן 13">
            <a:extLst>
              <a:ext uri="{FF2B5EF4-FFF2-40B4-BE49-F238E27FC236}">
                <a16:creationId xmlns:a16="http://schemas.microsoft.com/office/drawing/2014/main" id="{372226A5-895E-48E4-8722-994AFE862BAE}"/>
              </a:ext>
            </a:extLst>
          </p:cNvPr>
          <p:cNvSpPr/>
          <p:nvPr userDrawn="1"/>
        </p:nvSpPr>
        <p:spPr>
          <a:xfrm>
            <a:off x="3742103" y="1861444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</p:spTree>
    <p:extLst>
      <p:ext uri="{BB962C8B-B14F-4D97-AF65-F5344CB8AC3E}">
        <p14:creationId xmlns:p14="http://schemas.microsoft.com/office/powerpoint/2010/main" val="163240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B6D8B7-95CF-4C41-BF47-B0782071E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8" t="28602" b="21327"/>
          <a:stretch/>
        </p:blipFill>
        <p:spPr>
          <a:xfrm flipH="1">
            <a:off x="0" y="0"/>
            <a:ext cx="20104100" cy="113093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355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07846" rtl="0" eaLnBrk="1" latinLnBrk="0" hangingPunct="1">
              <a:defRPr sz="1979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B6872-45BE-48C6-8064-8ACEA243D2A2}"/>
              </a:ext>
            </a:extLst>
          </p:cNvPr>
          <p:cNvSpPr txBox="1">
            <a:spLocks/>
          </p:cNvSpPr>
          <p:nvPr userDrawn="1"/>
        </p:nvSpPr>
        <p:spPr>
          <a:xfrm>
            <a:off x="8917605" y="1850860"/>
            <a:ext cx="10658763" cy="5283854"/>
          </a:xfrm>
          <a:prstGeom prst="rect">
            <a:avLst/>
          </a:prstGeom>
        </p:spPr>
        <p:txBody>
          <a:bodyPr vert="horz" lIns="150781" tIns="75390" rIns="150781" bIns="753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7915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5DE42-8643-4147-AF3D-D3DA00474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4680" y="3657485"/>
            <a:ext cx="8881928" cy="28789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596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גרפיקה 7">
            <a:extLst>
              <a:ext uri="{FF2B5EF4-FFF2-40B4-BE49-F238E27FC236}">
                <a16:creationId xmlns:a16="http://schemas.microsoft.com/office/drawing/2014/main" id="{946242C0-CCC5-40A0-B8EF-CDAC3BE276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4679" y="1945641"/>
            <a:ext cx="3780626" cy="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42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B89C54-60D2-48A1-B5C7-9DBA39364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24237" b="35230"/>
          <a:stretch/>
        </p:blipFill>
        <p:spPr>
          <a:xfrm flipH="1">
            <a:off x="0" y="1"/>
            <a:ext cx="20104100" cy="653642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22CCF7-1155-4D0F-B50D-9D234EA6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316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07846" rtl="0" eaLnBrk="1" latinLnBrk="0" hangingPunct="1">
              <a:defRPr sz="1979" kern="12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164E3A0-511D-4DF9-AA17-B89EC497DAE5}"/>
              </a:ext>
            </a:extLst>
          </p:cNvPr>
          <p:cNvSpPr txBox="1">
            <a:spLocks/>
          </p:cNvSpPr>
          <p:nvPr userDrawn="1"/>
        </p:nvSpPr>
        <p:spPr>
          <a:xfrm>
            <a:off x="785317" y="1850860"/>
            <a:ext cx="10658763" cy="5283854"/>
          </a:xfrm>
          <a:prstGeom prst="rect">
            <a:avLst/>
          </a:prstGeom>
        </p:spPr>
        <p:txBody>
          <a:bodyPr vert="horz" lIns="150781" tIns="75390" rIns="150781" bIns="753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791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63E1067-1731-495B-812A-9B2047EE9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317" y="3657485"/>
            <a:ext cx="18533467" cy="21806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6596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08C6526-8719-4E7C-B15E-70CA91253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316" y="7134715"/>
            <a:ext cx="12250936" cy="205084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638">
                <a:solidFill>
                  <a:schemeClr val="accent1">
                    <a:lumMod val="50000"/>
                  </a:schemeClr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גרפיקה 7">
            <a:extLst>
              <a:ext uri="{FF2B5EF4-FFF2-40B4-BE49-F238E27FC236}">
                <a16:creationId xmlns:a16="http://schemas.microsoft.com/office/drawing/2014/main" id="{9E65D194-2BB5-4273-982A-F239BE7B1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307" y="1945641"/>
            <a:ext cx="3208898" cy="6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250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316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07846" rtl="0" eaLnBrk="1" latinLnBrk="0" hangingPunct="1">
              <a:defRPr sz="1979" kern="12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B6872-45BE-48C6-8064-8ACEA243D2A2}"/>
              </a:ext>
            </a:extLst>
          </p:cNvPr>
          <p:cNvSpPr txBox="1">
            <a:spLocks/>
          </p:cNvSpPr>
          <p:nvPr userDrawn="1"/>
        </p:nvSpPr>
        <p:spPr>
          <a:xfrm>
            <a:off x="1570634" y="1348222"/>
            <a:ext cx="10658763" cy="5283854"/>
          </a:xfrm>
          <a:prstGeom prst="rect">
            <a:avLst/>
          </a:prstGeom>
        </p:spPr>
        <p:txBody>
          <a:bodyPr vert="horz" lIns="150781" tIns="75390" rIns="150781" bIns="753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791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5DE42-8643-4147-AF3D-D3DA00474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3369" y="1348223"/>
            <a:ext cx="18533467" cy="218069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6596">
                <a:solidFill>
                  <a:schemeClr val="accent6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 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D1444-C558-475E-9226-53B00334C3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369" y="3528976"/>
            <a:ext cx="6753721" cy="4112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גרפיקה 7">
            <a:extLst>
              <a:ext uri="{FF2B5EF4-FFF2-40B4-BE49-F238E27FC236}">
                <a16:creationId xmlns:a16="http://schemas.microsoft.com/office/drawing/2014/main" id="{74F33560-E6E0-4E47-AB0C-5581BDD8B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66972" y="10524060"/>
            <a:ext cx="2351754" cy="4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4E4D33B-F739-43B8-839C-4DC29EF5B5A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818462671"/>
              </p:ext>
            </p:extLst>
          </p:nvPr>
        </p:nvGraphicFramePr>
        <p:xfrm>
          <a:off x="1" y="-516954"/>
          <a:ext cx="20104098" cy="1234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968000" imgH="9142560" progId="">
                  <p:embed/>
                </p:oleObj>
              </mc:Choice>
              <mc:Fallback>
                <p:oleObj r:id="rId3" imgW="13968000" imgH="91425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4E4D33B-F739-43B8-839C-4DC29EF5B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516954"/>
                        <a:ext cx="20104098" cy="12343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גרפיקה 7">
            <a:extLst>
              <a:ext uri="{FF2B5EF4-FFF2-40B4-BE49-F238E27FC236}">
                <a16:creationId xmlns:a16="http://schemas.microsoft.com/office/drawing/2014/main" id="{2197558D-EFA9-4D79-A467-D1E7EBB5A4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3994" y="10367823"/>
            <a:ext cx="2351754" cy="4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99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259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1861445"/>
            <a:ext cx="8544243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6F711-78C2-4769-A077-375A0526D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1861445"/>
            <a:ext cx="8544243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5053-CA58-415B-9E42-DEDECC4FF644}" type="datetime1">
              <a:rPr lang="en-US" smtClean="0"/>
              <a:t>9/7/2023</a:t>
            </a:fld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FD2D0D9-D99F-4100-8165-04AE75B527C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7C60DC-B4B7-461A-BDB8-2F4CDB604F07}"/>
              </a:ext>
            </a:extLst>
          </p:cNvPr>
          <p:cNvSpPr/>
          <p:nvPr userDrawn="1"/>
        </p:nvSpPr>
        <p:spPr>
          <a:xfrm>
            <a:off x="1382156" y="10561810"/>
            <a:ext cx="8371473" cy="34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5078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49" kern="1200" noProof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t>©2020 – Proprietary and Confidential Information of Continuity Software</a:t>
            </a:r>
          </a:p>
        </p:txBody>
      </p:sp>
      <p:pic>
        <p:nvPicPr>
          <p:cNvPr id="8" name="גרפיקה 7">
            <a:extLst>
              <a:ext uri="{FF2B5EF4-FFF2-40B4-BE49-F238E27FC236}">
                <a16:creationId xmlns:a16="http://schemas.microsoft.com/office/drawing/2014/main" id="{EEC04537-90EA-4E22-95B8-649B5AC08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69114" y="10523391"/>
            <a:ext cx="2351754" cy="4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3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82FA-61C8-4D3E-A1A1-244A13AD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58" y="1282468"/>
            <a:ext cx="13286177" cy="85672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25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67F65-A826-462D-948B-D4345606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C055-7970-401A-A4B6-BA82793A36A0}" type="datetime1">
              <a:rPr lang="en-US" smtClean="0"/>
              <a:t>9/7/2023</a:t>
            </a:fld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DBA81D8-CAB8-4720-899E-920FC504FF2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66375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7D3C5-08DB-467C-824F-1C04AF163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3158" y="2285328"/>
            <a:ext cx="9342647" cy="6049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גרפיקה 7">
            <a:extLst>
              <a:ext uri="{FF2B5EF4-FFF2-40B4-BE49-F238E27FC236}">
                <a16:creationId xmlns:a16="http://schemas.microsoft.com/office/drawing/2014/main" id="{A2C5D445-AEF8-4ED5-B8D1-DF6229DFB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69114" y="10523391"/>
            <a:ext cx="2351754" cy="44098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C4163E-C5B2-4949-BBE8-7B105A0011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" y="10178415"/>
            <a:ext cx="20104100" cy="1130935"/>
          </a:xfrm>
        </p:spPr>
        <p:txBody>
          <a:bodyPr/>
          <a:lstStyle/>
          <a:p>
            <a:r>
              <a:rPr lang="en-US" dirty="0"/>
              <a:t>© 2023 – Proprietary and Confidential Information of Continuity Software</a:t>
            </a:r>
          </a:p>
        </p:txBody>
      </p:sp>
    </p:spTree>
    <p:extLst>
      <p:ext uri="{BB962C8B-B14F-4D97-AF65-F5344CB8AC3E}">
        <p14:creationId xmlns:p14="http://schemas.microsoft.com/office/powerpoint/2010/main" val="2245377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8632F74-2CDB-4F59-AE79-9381EFC6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918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3" name="מלבן 11">
            <a:extLst>
              <a:ext uri="{FF2B5EF4-FFF2-40B4-BE49-F238E27FC236}">
                <a16:creationId xmlns:a16="http://schemas.microsoft.com/office/drawing/2014/main" id="{639602DD-E366-4424-A398-B43440B7B2EF}"/>
              </a:ext>
            </a:extLst>
          </p:cNvPr>
          <p:cNvSpPr/>
          <p:nvPr/>
        </p:nvSpPr>
        <p:spPr>
          <a:xfrm>
            <a:off x="1382157" y="2401182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4" name="מלבן 12">
            <a:extLst>
              <a:ext uri="{FF2B5EF4-FFF2-40B4-BE49-F238E27FC236}">
                <a16:creationId xmlns:a16="http://schemas.microsoft.com/office/drawing/2014/main" id="{A61A05D1-530B-4635-87C5-9EE6BEB578DC}"/>
              </a:ext>
            </a:extLst>
          </p:cNvPr>
          <p:cNvSpPr/>
          <p:nvPr/>
        </p:nvSpPr>
        <p:spPr>
          <a:xfrm>
            <a:off x="6107948" y="2401182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5" name="מלבן 13">
            <a:extLst>
              <a:ext uri="{FF2B5EF4-FFF2-40B4-BE49-F238E27FC236}">
                <a16:creationId xmlns:a16="http://schemas.microsoft.com/office/drawing/2014/main" id="{413A6B9D-6274-48AF-ACBC-466C0B341380}"/>
              </a:ext>
            </a:extLst>
          </p:cNvPr>
          <p:cNvSpPr/>
          <p:nvPr/>
        </p:nvSpPr>
        <p:spPr>
          <a:xfrm>
            <a:off x="3742103" y="2401182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EFB0BAA1-1523-4EED-81BE-39DA379B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9149B-CC70-4831-9343-3C53329F0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953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C61B-8C0B-40D6-93C3-67A15355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36129-A4B8-478F-B6B3-117E35456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0">
                <a:solidFill>
                  <a:srgbClr val="1981AA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034D9-B61B-4348-95C9-3DABDABBD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DC02E-A459-4DBF-9929-2BA310DDF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0">
                <a:solidFill>
                  <a:srgbClr val="1981AA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293334-858E-4B48-8E70-E5CBF2BDE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A99D0F-5F45-4B0E-914C-F8F51896D9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740119-7681-49CE-9FA6-1691814599C4}"/>
              </a:ext>
            </a:extLst>
          </p:cNvPr>
          <p:cNvGrpSpPr/>
          <p:nvPr/>
        </p:nvGrpSpPr>
        <p:grpSpPr>
          <a:xfrm>
            <a:off x="1606091" y="2401182"/>
            <a:ext cx="7087551" cy="73908"/>
            <a:chOff x="974003" y="1456079"/>
            <a:chExt cx="4298199" cy="44818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E2EE878B-8172-4AED-8123-192430712A74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B05A7F7D-A4E3-445B-9037-A4B0B19D599E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B1E2E7A0-9CAF-4DD2-B417-8B8913C07510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9D4AD-0E46-4BAC-ADDB-A5DB4DE5EA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E4F7FFC-52C1-47C2-9168-B896BAFF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4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B6D8B7-95CF-4C41-BF47-B0782071E7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8" t="28602" b="21327"/>
          <a:stretch/>
        </p:blipFill>
        <p:spPr>
          <a:xfrm flipH="1">
            <a:off x="0" y="0"/>
            <a:ext cx="20104100" cy="113093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355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07846" rtl="0" eaLnBrk="1" latinLnBrk="0" hangingPunct="1">
              <a:defRPr sz="1979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B6872-45BE-48C6-8064-8ACEA243D2A2}"/>
              </a:ext>
            </a:extLst>
          </p:cNvPr>
          <p:cNvSpPr txBox="1">
            <a:spLocks/>
          </p:cNvSpPr>
          <p:nvPr userDrawn="1"/>
        </p:nvSpPr>
        <p:spPr>
          <a:xfrm>
            <a:off x="8917605" y="1850860"/>
            <a:ext cx="10658763" cy="5283854"/>
          </a:xfrm>
          <a:prstGeom prst="rect">
            <a:avLst/>
          </a:prstGeom>
        </p:spPr>
        <p:txBody>
          <a:bodyPr vert="horz" lIns="150781" tIns="75390" rIns="150781" bIns="753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7915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5DE42-8643-4147-AF3D-D3DA004741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4680" y="3657485"/>
            <a:ext cx="8881928" cy="28789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6596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גרפיקה 7">
            <a:extLst>
              <a:ext uri="{FF2B5EF4-FFF2-40B4-BE49-F238E27FC236}">
                <a16:creationId xmlns:a16="http://schemas.microsoft.com/office/drawing/2014/main" id="{946242C0-CCC5-40A0-B8EF-CDAC3BE276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4679" y="1945641"/>
            <a:ext cx="3780626" cy="7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8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B89C54-60D2-48A1-B5C7-9DBA393646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24237" b="35230"/>
          <a:stretch/>
        </p:blipFill>
        <p:spPr>
          <a:xfrm flipH="1">
            <a:off x="0" y="1"/>
            <a:ext cx="20104100" cy="653642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22CCF7-1155-4D0F-B50D-9D234EA6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316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07846" rtl="0" eaLnBrk="1" latinLnBrk="0" hangingPunct="1">
              <a:defRPr sz="1979" kern="12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164E3A0-511D-4DF9-AA17-B89EC497DAE5}"/>
              </a:ext>
            </a:extLst>
          </p:cNvPr>
          <p:cNvSpPr txBox="1">
            <a:spLocks/>
          </p:cNvSpPr>
          <p:nvPr userDrawn="1"/>
        </p:nvSpPr>
        <p:spPr>
          <a:xfrm>
            <a:off x="785317" y="1850860"/>
            <a:ext cx="10658763" cy="5283854"/>
          </a:xfrm>
          <a:prstGeom prst="rect">
            <a:avLst/>
          </a:prstGeom>
        </p:spPr>
        <p:txBody>
          <a:bodyPr vert="horz" lIns="150781" tIns="75390" rIns="150781" bIns="753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791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63E1067-1731-495B-812A-9B2047EE9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317" y="3657485"/>
            <a:ext cx="18533467" cy="2180698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6596">
                <a:solidFill>
                  <a:schemeClr val="bg1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08C6526-8719-4E7C-B15E-70CA91253A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316" y="7134715"/>
            <a:ext cx="12250936" cy="205084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638">
                <a:solidFill>
                  <a:schemeClr val="accent1">
                    <a:lumMod val="50000"/>
                  </a:schemeClr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גרפיקה 7">
            <a:extLst>
              <a:ext uri="{FF2B5EF4-FFF2-40B4-BE49-F238E27FC236}">
                <a16:creationId xmlns:a16="http://schemas.microsoft.com/office/drawing/2014/main" id="{9E65D194-2BB5-4273-982A-F239BE7B1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307" y="1945641"/>
            <a:ext cx="3208898" cy="60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9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316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1507846" rtl="0" eaLnBrk="1" latinLnBrk="0" hangingPunct="1">
              <a:defRPr sz="1979" kern="12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B6872-45BE-48C6-8064-8ACEA243D2A2}"/>
              </a:ext>
            </a:extLst>
          </p:cNvPr>
          <p:cNvSpPr txBox="1">
            <a:spLocks/>
          </p:cNvSpPr>
          <p:nvPr userDrawn="1"/>
        </p:nvSpPr>
        <p:spPr>
          <a:xfrm>
            <a:off x="1570634" y="1348222"/>
            <a:ext cx="10658763" cy="5283854"/>
          </a:xfrm>
          <a:prstGeom prst="rect">
            <a:avLst/>
          </a:prstGeom>
        </p:spPr>
        <p:txBody>
          <a:bodyPr vert="horz" lIns="150781" tIns="75390" rIns="150781" bIns="753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7915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75DE42-8643-4147-AF3D-D3DA00474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3369" y="1348223"/>
            <a:ext cx="18533467" cy="218069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6596">
                <a:solidFill>
                  <a:schemeClr val="accent6"/>
                </a:solidFill>
              </a:defRPr>
            </a:lvl1pPr>
            <a:lvl2pPr marL="753923" indent="0">
              <a:buNone/>
              <a:defRPr/>
            </a:lvl2pPr>
            <a:lvl3pPr marL="1507846" indent="0">
              <a:buNone/>
              <a:defRPr/>
            </a:lvl3pPr>
            <a:lvl4pPr marL="2261768" indent="0">
              <a:buNone/>
              <a:defRPr/>
            </a:lvl4pPr>
            <a:lvl5pPr marL="3015691" indent="0">
              <a:buNone/>
              <a:defRPr/>
            </a:lvl5pPr>
          </a:lstStyle>
          <a:p>
            <a:pPr lvl="0"/>
            <a:r>
              <a:rPr lang="en-US"/>
              <a:t>Click to edit Master text styles  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D1444-C558-475E-9226-53B00334C3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3369" y="3528976"/>
            <a:ext cx="6753721" cy="4112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גרפיקה 7">
            <a:extLst>
              <a:ext uri="{FF2B5EF4-FFF2-40B4-BE49-F238E27FC236}">
                <a16:creationId xmlns:a16="http://schemas.microsoft.com/office/drawing/2014/main" id="{74F33560-E6E0-4E47-AB0C-5581BDD8B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66972" y="10524060"/>
            <a:ext cx="2351754" cy="4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670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4E4D33B-F739-43B8-839C-4DC29EF5B5A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79936702"/>
              </p:ext>
            </p:extLst>
          </p:nvPr>
        </p:nvGraphicFramePr>
        <p:xfrm>
          <a:off x="1" y="-516954"/>
          <a:ext cx="20104098" cy="1234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968000" imgH="9142560" progId="">
                  <p:embed/>
                </p:oleObj>
              </mc:Choice>
              <mc:Fallback>
                <p:oleObj r:id="rId3" imgW="13968000" imgH="9142560" progId="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4E4D33B-F739-43B8-839C-4DC29EF5B5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-516954"/>
                        <a:ext cx="20104098" cy="12343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1414046" y="-2412983"/>
            <a:ext cx="241266" cy="1161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6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גרפיקה 7">
            <a:extLst>
              <a:ext uri="{FF2B5EF4-FFF2-40B4-BE49-F238E27FC236}">
                <a16:creationId xmlns:a16="http://schemas.microsoft.com/office/drawing/2014/main" id="{2197558D-EFA9-4D79-A467-D1E7EBB5A4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3994" y="10367823"/>
            <a:ext cx="2351754" cy="4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470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BA228-6045-4176-916E-F40D10892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2593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C41BB-6373-4B60-9A53-66D893757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1861445"/>
            <a:ext cx="8544243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6F711-78C2-4769-A077-375A0526D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1861445"/>
            <a:ext cx="8544243" cy="79459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912B9-A9EF-4162-A260-43C4015B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65053-CA58-415B-9E42-DEDECC4FF644}" type="datetime1">
              <a:rPr lang="en-US" smtClean="0"/>
              <a:t>9/7/2023</a:t>
            </a:fld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FFD2D0D9-D99F-4100-8165-04AE75B527C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77364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7C60DC-B4B7-461A-BDB8-2F4CDB604F07}"/>
              </a:ext>
            </a:extLst>
          </p:cNvPr>
          <p:cNvSpPr/>
          <p:nvPr userDrawn="1"/>
        </p:nvSpPr>
        <p:spPr>
          <a:xfrm>
            <a:off x="1382156" y="10561810"/>
            <a:ext cx="8371473" cy="346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507846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49" kern="1200" noProof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t>©2020 – Proprietary and Confidential Information of Continuity Software</a:t>
            </a:r>
          </a:p>
        </p:txBody>
      </p:sp>
      <p:pic>
        <p:nvPicPr>
          <p:cNvPr id="8" name="גרפיקה 7">
            <a:extLst>
              <a:ext uri="{FF2B5EF4-FFF2-40B4-BE49-F238E27FC236}">
                <a16:creationId xmlns:a16="http://schemas.microsoft.com/office/drawing/2014/main" id="{EEC04537-90EA-4E22-95B8-649B5AC081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69114" y="10523391"/>
            <a:ext cx="2351754" cy="4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509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582FA-61C8-4D3E-A1A1-244A13AD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158" y="1282468"/>
            <a:ext cx="13286177" cy="85672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25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67F65-A826-462D-948B-D4345606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DC055-7970-401A-A4B6-BA82793A36A0}" type="datetime1">
              <a:rPr lang="en-US" smtClean="0"/>
              <a:t>9/7/2023</a:t>
            </a:fld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DBA81D8-CAB8-4720-899E-920FC504FF2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83612" y="10566375"/>
            <a:ext cx="789251" cy="39690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lang="en-US" sz="12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312ADAA-ABC8-4CC2-84D6-F52FAA46FABC}" type="slidenum">
              <a:rPr lang="en-US" sz="1979" kern="1200" smtClean="0">
                <a:solidFill>
                  <a:schemeClr val="accent2"/>
                </a:solidFill>
                <a:latin typeface="Open Sans "/>
                <a:ea typeface="+mn-ea"/>
                <a:cs typeface="Arial" pitchFamily="34" charset="0"/>
              </a:rPr>
              <a:pPr algn="ctr"/>
              <a:t>‹#›</a:t>
            </a:fld>
            <a:endParaRPr lang="en-US" sz="1979" kern="1200">
              <a:solidFill>
                <a:schemeClr val="accent2"/>
              </a:solidFill>
              <a:latin typeface="Open Sans "/>
              <a:ea typeface="+mn-ea"/>
              <a:cs typeface="Arial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7D3C5-08DB-467C-824F-1C04AF163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3158" y="2285328"/>
            <a:ext cx="9342647" cy="6049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גרפיקה 7">
            <a:extLst>
              <a:ext uri="{FF2B5EF4-FFF2-40B4-BE49-F238E27FC236}">
                <a16:creationId xmlns:a16="http://schemas.microsoft.com/office/drawing/2014/main" id="{A2C5D445-AEF8-4ED5-B8D1-DF6229DFB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69114" y="10523391"/>
            <a:ext cx="2351754" cy="44098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DC4163E-C5B2-4949-BBE8-7B105A0011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" y="10178415"/>
            <a:ext cx="20104100" cy="1130935"/>
          </a:xfrm>
        </p:spPr>
        <p:txBody>
          <a:bodyPr/>
          <a:lstStyle/>
          <a:p>
            <a:r>
              <a:rPr lang="en-US" dirty="0"/>
              <a:t>© 2023 – Proprietary and Confidential Information of Continuity Software</a:t>
            </a:r>
          </a:p>
        </p:txBody>
      </p:sp>
    </p:spTree>
    <p:extLst>
      <p:ext uri="{BB962C8B-B14F-4D97-AF65-F5344CB8AC3E}">
        <p14:creationId xmlns:p14="http://schemas.microsoft.com/office/powerpoint/2010/main" val="32511945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8632F74-2CDB-4F59-AE79-9381EFC6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20"/>
            <a:ext cx="17339786" cy="19187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3" name="מלבן 11">
            <a:extLst>
              <a:ext uri="{FF2B5EF4-FFF2-40B4-BE49-F238E27FC236}">
                <a16:creationId xmlns:a16="http://schemas.microsoft.com/office/drawing/2014/main" id="{639602DD-E366-4424-A398-B43440B7B2EF}"/>
              </a:ext>
            </a:extLst>
          </p:cNvPr>
          <p:cNvSpPr/>
          <p:nvPr/>
        </p:nvSpPr>
        <p:spPr>
          <a:xfrm>
            <a:off x="1382157" y="2401182"/>
            <a:ext cx="2361760" cy="73908"/>
          </a:xfrm>
          <a:prstGeom prst="rect">
            <a:avLst/>
          </a:prstGeom>
          <a:solidFill>
            <a:srgbClr val="526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4" name="מלבן 12">
            <a:extLst>
              <a:ext uri="{FF2B5EF4-FFF2-40B4-BE49-F238E27FC236}">
                <a16:creationId xmlns:a16="http://schemas.microsoft.com/office/drawing/2014/main" id="{A61A05D1-530B-4635-87C5-9EE6BEB578DC}"/>
              </a:ext>
            </a:extLst>
          </p:cNvPr>
          <p:cNvSpPr/>
          <p:nvPr/>
        </p:nvSpPr>
        <p:spPr>
          <a:xfrm>
            <a:off x="6107948" y="2401182"/>
            <a:ext cx="2361760" cy="73908"/>
          </a:xfrm>
          <a:prstGeom prst="rect">
            <a:avLst/>
          </a:prstGeom>
          <a:solidFill>
            <a:srgbClr val="1C3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5" name="מלבן 13">
            <a:extLst>
              <a:ext uri="{FF2B5EF4-FFF2-40B4-BE49-F238E27FC236}">
                <a16:creationId xmlns:a16="http://schemas.microsoft.com/office/drawing/2014/main" id="{413A6B9D-6274-48AF-ACBC-466C0B341380}"/>
              </a:ext>
            </a:extLst>
          </p:cNvPr>
          <p:cNvSpPr/>
          <p:nvPr/>
        </p:nvSpPr>
        <p:spPr>
          <a:xfrm>
            <a:off x="3742103" y="2401182"/>
            <a:ext cx="2361760" cy="73908"/>
          </a:xfrm>
          <a:prstGeom prst="rect">
            <a:avLst/>
          </a:prstGeom>
          <a:solidFill>
            <a:srgbClr val="E57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66" name="Footer Placeholder 4">
            <a:extLst>
              <a:ext uri="{FF2B5EF4-FFF2-40B4-BE49-F238E27FC236}">
                <a16:creationId xmlns:a16="http://schemas.microsoft.com/office/drawing/2014/main" id="{EFB0BAA1-1523-4EED-81BE-39DA379BF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49149B-CC70-4831-9343-3C53329F0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67536-4EAE-4F4B-BAC8-BACA92D3D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1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325" y="1637146"/>
            <a:ext cx="18733486" cy="45131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307" y="6231576"/>
            <a:ext cx="18733486" cy="174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195679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C61B-8C0B-40D6-93C3-67A15355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36129-A4B8-478F-B6B3-117E35456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0">
                <a:solidFill>
                  <a:srgbClr val="1981AA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034D9-B61B-4348-95C9-3DABDABBD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DC02E-A459-4DBF-9929-2BA310DDF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0">
                <a:solidFill>
                  <a:srgbClr val="1981AA"/>
                </a:solidFill>
              </a:defRPr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293334-858E-4B48-8E70-E5CBF2BDE3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BA99D0F-5F45-4B0E-914C-F8F51896D93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5632" y="10482093"/>
            <a:ext cx="8052836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740119-7681-49CE-9FA6-1691814599C4}"/>
              </a:ext>
            </a:extLst>
          </p:cNvPr>
          <p:cNvGrpSpPr/>
          <p:nvPr/>
        </p:nvGrpSpPr>
        <p:grpSpPr>
          <a:xfrm>
            <a:off x="1606091" y="2401182"/>
            <a:ext cx="7087551" cy="73908"/>
            <a:chOff x="974003" y="1456079"/>
            <a:chExt cx="4298199" cy="44818"/>
          </a:xfrm>
        </p:grpSpPr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E2EE878B-8172-4AED-8123-192430712A74}"/>
                </a:ext>
              </a:extLst>
            </p:cNvPr>
            <p:cNvSpPr/>
            <p:nvPr userDrawn="1"/>
          </p:nvSpPr>
          <p:spPr>
            <a:xfrm>
              <a:off x="974003" y="1456079"/>
              <a:ext cx="1432274" cy="44818"/>
            </a:xfrm>
            <a:prstGeom prst="rect">
              <a:avLst/>
            </a:prstGeom>
            <a:solidFill>
              <a:srgbClr val="5266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B05A7F7D-A4E3-445B-9037-A4B0B19D599E}"/>
                </a:ext>
              </a:extLst>
            </p:cNvPr>
            <p:cNvSpPr/>
            <p:nvPr userDrawn="1"/>
          </p:nvSpPr>
          <p:spPr>
            <a:xfrm>
              <a:off x="3839928" y="1456079"/>
              <a:ext cx="1432274" cy="44818"/>
            </a:xfrm>
            <a:prstGeom prst="rect">
              <a:avLst/>
            </a:prstGeom>
            <a:solidFill>
              <a:srgbClr val="1C3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B1E2E7A0-9CAF-4DD2-B417-8B8913C07510}"/>
                </a:ext>
              </a:extLst>
            </p:cNvPr>
            <p:cNvSpPr/>
            <p:nvPr userDrawn="1"/>
          </p:nvSpPr>
          <p:spPr>
            <a:xfrm>
              <a:off x="2405177" y="1456079"/>
              <a:ext cx="1432274" cy="44818"/>
            </a:xfrm>
            <a:prstGeom prst="rect">
              <a:avLst/>
            </a:prstGeom>
            <a:solidFill>
              <a:srgbClr val="E57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2968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9D4AD-0E46-4BAC-ADDB-A5DB4DE5EA2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E4F7FFC-52C1-47C2-9168-B896BAFF3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877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57F21-0FE6-D787-67BD-B04AEF49D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CF90E-32F0-75ED-06EC-A849E02B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927FB-FE1C-2DFF-2CE3-33E4F251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DF0F8C-BEDC-B716-3FF0-0E1FAAF3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CF41-7CA0-3937-14EE-E1959092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755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F541C-C397-42A6-AD28-4CDD0581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286F9-56E3-FDEA-372C-6CED0850F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97B21-7330-B845-1745-255BDADC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76771-2BB6-F2F5-7D61-9FC772FA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51669-15F9-7551-5A3A-065625F7D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764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0BDD-AE74-4838-0C7E-810D7B0D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6" y="2819485"/>
            <a:ext cx="17339786" cy="4704375"/>
          </a:xfrm>
        </p:spPr>
        <p:txBody>
          <a:bodyPr anchor="b"/>
          <a:lstStyle>
            <a:lvl1pPr>
              <a:defRPr sz="98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D40E4-F3AE-7868-E3C9-EBE2166E4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6" y="7568366"/>
            <a:ext cx="17339786" cy="2473919"/>
          </a:xfrm>
        </p:spPr>
        <p:txBody>
          <a:bodyPr/>
          <a:lstStyle>
            <a:lvl1pPr marL="0" indent="0">
              <a:buNone/>
              <a:defRPr sz="3958">
                <a:solidFill>
                  <a:schemeClr val="tx1">
                    <a:tint val="75000"/>
                  </a:schemeClr>
                </a:solidFill>
              </a:defRPr>
            </a:lvl1pPr>
            <a:lvl2pPr marL="753923" indent="0">
              <a:buNone/>
              <a:defRPr sz="3298">
                <a:solidFill>
                  <a:schemeClr val="tx1">
                    <a:tint val="75000"/>
                  </a:schemeClr>
                </a:solidFill>
              </a:defRPr>
            </a:lvl2pPr>
            <a:lvl3pPr marL="1507846" indent="0">
              <a:buNone/>
              <a:defRPr sz="2968">
                <a:solidFill>
                  <a:schemeClr val="tx1">
                    <a:tint val="75000"/>
                  </a:schemeClr>
                </a:solidFill>
              </a:defRPr>
            </a:lvl3pPr>
            <a:lvl4pPr marL="2261768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4pPr>
            <a:lvl5pPr marL="3015691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5pPr>
            <a:lvl6pPr marL="3769614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6pPr>
            <a:lvl7pPr marL="4523537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7pPr>
            <a:lvl8pPr marL="5277460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8pPr>
            <a:lvl9pPr marL="6031382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923F1-975E-4400-C9D7-B2D798EE7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24CB2-CF3B-2F13-1368-8E5768968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66DFB-1C29-0874-9CC7-1FABB76E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260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0FED1-26E7-8EB0-F3B4-7CF333106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1560F-5DA4-208B-7AFB-D4BE925F5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7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00ED0-1C36-ACA1-C58F-3A0F2A2D4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0" y="3010591"/>
            <a:ext cx="8544243" cy="71756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5CF22-4659-F85A-FE62-EE5C151C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906BD-B8EA-D625-8765-2A677DE9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21192-6DDF-71EA-BBED-05758AAE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533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792F-B8DB-54D3-BB48-93642AD1E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602119"/>
            <a:ext cx="17339786" cy="2185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E6669-5958-0316-33AF-B61C8B748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6" y="2772362"/>
            <a:ext cx="8504976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21D7E3-6BED-F9CD-C5E7-3C41C19DE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6" y="4131054"/>
            <a:ext cx="8504976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576FB-3CBE-A371-6349-CEB2309145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772362"/>
            <a:ext cx="8546861" cy="1358692"/>
          </a:xfrm>
        </p:spPr>
        <p:txBody>
          <a:bodyPr anchor="b"/>
          <a:lstStyle>
            <a:lvl1pPr marL="0" indent="0">
              <a:buNone/>
              <a:defRPr sz="3958" b="1"/>
            </a:lvl1pPr>
            <a:lvl2pPr marL="753923" indent="0">
              <a:buNone/>
              <a:defRPr sz="3298" b="1"/>
            </a:lvl2pPr>
            <a:lvl3pPr marL="1507846" indent="0">
              <a:buNone/>
              <a:defRPr sz="2968" b="1"/>
            </a:lvl3pPr>
            <a:lvl4pPr marL="2261768" indent="0">
              <a:buNone/>
              <a:defRPr sz="2638" b="1"/>
            </a:lvl4pPr>
            <a:lvl5pPr marL="3015691" indent="0">
              <a:buNone/>
              <a:defRPr sz="2638" b="1"/>
            </a:lvl5pPr>
            <a:lvl6pPr marL="3769614" indent="0">
              <a:buNone/>
              <a:defRPr sz="2638" b="1"/>
            </a:lvl6pPr>
            <a:lvl7pPr marL="4523537" indent="0">
              <a:buNone/>
              <a:defRPr sz="2638" b="1"/>
            </a:lvl7pPr>
            <a:lvl8pPr marL="5277460" indent="0">
              <a:buNone/>
              <a:defRPr sz="2638" b="1"/>
            </a:lvl8pPr>
            <a:lvl9pPr marL="6031382" indent="0">
              <a:buNone/>
              <a:defRPr sz="26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56FB5B-8B2E-D6A7-5216-B39AE9D738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4131054"/>
            <a:ext cx="8546861" cy="6076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3F295-CF57-8D7E-83DF-647E7B456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EA8612-B671-4573-65C0-08429D42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B2D0E8-6ACD-5727-BC2D-EC051B84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23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F73-F123-AD81-916E-211BFD58D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5CE5E-F0F3-D3A4-34AD-B721757CB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0EC93D-2D38-48A8-F5A4-349A74B4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2C419-830A-BBE5-7658-003EACC8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250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0DB7D9-BE01-5B55-0099-B0FDA275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8395E0-B605-4EC5-BFA4-94FF98127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1D2D9-943E-B234-1F29-4F36D9895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77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6305-94BF-6C83-2E2A-BA11DB2D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61839-299D-5DDE-9ED7-2F4F5ED16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>
              <a:defRPr sz="5277"/>
            </a:lvl1pPr>
            <a:lvl2pPr>
              <a:defRPr sz="4617"/>
            </a:lvl2pPr>
            <a:lvl3pPr>
              <a:defRPr sz="3958"/>
            </a:lvl3pPr>
            <a:lvl4pPr>
              <a:defRPr sz="3298"/>
            </a:lvl4pPr>
            <a:lvl5pPr>
              <a:defRPr sz="3298"/>
            </a:lvl5pPr>
            <a:lvl6pPr>
              <a:defRPr sz="3298"/>
            </a:lvl6pPr>
            <a:lvl7pPr>
              <a:defRPr sz="3298"/>
            </a:lvl7pPr>
            <a:lvl8pPr>
              <a:defRPr sz="3298"/>
            </a:lvl8pPr>
            <a:lvl9pPr>
              <a:defRPr sz="32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27D93-E945-0E97-7A87-EE3783AEA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757AE-67EC-C0E6-4908-662ADCC4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64932-201F-D49B-A2D1-E40F6D869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9F1B0-605A-1CA7-E082-AC1A8E1E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77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2291-E2E3-F71D-DEBE-BF118FBD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6" y="753957"/>
            <a:ext cx="6484095" cy="2638848"/>
          </a:xfrm>
        </p:spPr>
        <p:txBody>
          <a:bodyPr anchor="b"/>
          <a:lstStyle>
            <a:lvl1pPr>
              <a:defRPr sz="527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9B6E85-8D88-5A8C-44B6-4989EBE39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1" y="1628338"/>
            <a:ext cx="10177701" cy="8036969"/>
          </a:xfrm>
        </p:spPr>
        <p:txBody>
          <a:bodyPr/>
          <a:lstStyle>
            <a:lvl1pPr marL="0" indent="0">
              <a:buNone/>
              <a:defRPr sz="5277"/>
            </a:lvl1pPr>
            <a:lvl2pPr marL="753923" indent="0">
              <a:buNone/>
              <a:defRPr sz="4617"/>
            </a:lvl2pPr>
            <a:lvl3pPr marL="1507846" indent="0">
              <a:buNone/>
              <a:defRPr sz="3958"/>
            </a:lvl3pPr>
            <a:lvl4pPr marL="2261768" indent="0">
              <a:buNone/>
              <a:defRPr sz="3298"/>
            </a:lvl4pPr>
            <a:lvl5pPr marL="3015691" indent="0">
              <a:buNone/>
              <a:defRPr sz="3298"/>
            </a:lvl5pPr>
            <a:lvl6pPr marL="3769614" indent="0">
              <a:buNone/>
              <a:defRPr sz="3298"/>
            </a:lvl6pPr>
            <a:lvl7pPr marL="4523537" indent="0">
              <a:buNone/>
              <a:defRPr sz="3298"/>
            </a:lvl7pPr>
            <a:lvl8pPr marL="5277460" indent="0">
              <a:buNone/>
              <a:defRPr sz="3298"/>
            </a:lvl8pPr>
            <a:lvl9pPr marL="6031382" indent="0">
              <a:buNone/>
              <a:defRPr sz="3298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B585CC-3084-6A44-7E5D-960FDF27EE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6" y="3392805"/>
            <a:ext cx="6484095" cy="6285591"/>
          </a:xfrm>
        </p:spPr>
        <p:txBody>
          <a:bodyPr/>
          <a:lstStyle>
            <a:lvl1pPr marL="0" indent="0">
              <a:buNone/>
              <a:defRPr sz="2638"/>
            </a:lvl1pPr>
            <a:lvl2pPr marL="753923" indent="0">
              <a:buNone/>
              <a:defRPr sz="2309"/>
            </a:lvl2pPr>
            <a:lvl3pPr marL="1507846" indent="0">
              <a:buNone/>
              <a:defRPr sz="1979"/>
            </a:lvl3pPr>
            <a:lvl4pPr marL="2261768" indent="0">
              <a:buNone/>
              <a:defRPr sz="1649"/>
            </a:lvl4pPr>
            <a:lvl5pPr marL="3015691" indent="0">
              <a:buNone/>
              <a:defRPr sz="1649"/>
            </a:lvl5pPr>
            <a:lvl6pPr marL="3769614" indent="0">
              <a:buNone/>
              <a:defRPr sz="1649"/>
            </a:lvl6pPr>
            <a:lvl7pPr marL="4523537" indent="0">
              <a:buNone/>
              <a:defRPr sz="1649"/>
            </a:lvl7pPr>
            <a:lvl8pPr marL="5277460" indent="0">
              <a:buNone/>
              <a:defRPr sz="1649"/>
            </a:lvl8pPr>
            <a:lvl9pPr marL="6031382" indent="0">
              <a:buNone/>
              <a:defRPr sz="16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C987FA-D14D-486B-5A64-9A605DC1F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36C5E-C0E3-A9D4-AB30-B6F1DD23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BD8CC-9348-8D7D-5B87-966C22D3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31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325" y="1637146"/>
            <a:ext cx="18733486" cy="45131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85307" y="6231576"/>
            <a:ext cx="18733486" cy="1742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615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1718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2A958-E299-11A8-9941-8A8C97AF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07532-0955-8FE6-402F-7667414E7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DAFAE-B031-B866-9CEF-42DDC8F8B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60970-F9B9-2552-F673-EAA8CD66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1DC0F-93D5-7939-43BB-C8C6CDC6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09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C22C0-1F91-0A3B-15DD-5C657E7CEA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6" y="602118"/>
            <a:ext cx="4334947" cy="95841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96975-FD37-2C2B-A66E-1A45FD5A83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602118"/>
            <a:ext cx="12753538" cy="95841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48EF2-C7FC-8FB3-A50C-D2313C602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9009B-1AFB-CC88-2699-C40F2B68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D56B8-9ED9-2973-D0C9-51200D63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189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85D317-9474-5773-5A19-4E2FB15C3D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2050" y="3150381"/>
            <a:ext cx="16729894" cy="631596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00000"/>
              <a:defRPr sz="4617">
                <a:solidFill>
                  <a:srgbClr val="1F2130"/>
                </a:solidFill>
              </a:defRPr>
            </a:lvl1pPr>
            <a:lvl2pPr>
              <a:buClr>
                <a:srgbClr val="0AE2B5"/>
              </a:buClr>
              <a:buSzPct val="100000"/>
              <a:defRPr sz="3958">
                <a:solidFill>
                  <a:srgbClr val="1F2130"/>
                </a:solidFill>
              </a:defRPr>
            </a:lvl2pPr>
            <a:lvl3pPr>
              <a:buClr>
                <a:srgbClr val="0AE2B5"/>
              </a:buClr>
              <a:buSzPct val="100000"/>
              <a:defRPr sz="3298">
                <a:solidFill>
                  <a:srgbClr val="1F2130"/>
                </a:solidFill>
              </a:defRPr>
            </a:lvl3pPr>
            <a:lvl4pPr>
              <a:buClr>
                <a:srgbClr val="0AE2B5"/>
              </a:buClr>
              <a:buSzPct val="100000"/>
              <a:defRPr sz="2968">
                <a:solidFill>
                  <a:srgbClr val="1F2130"/>
                </a:solidFill>
              </a:defRPr>
            </a:lvl4pPr>
            <a:lvl5pPr>
              <a:buClr>
                <a:srgbClr val="0AE2B5"/>
              </a:buClr>
              <a:buSzPct val="100000"/>
              <a:defRPr sz="2638">
                <a:solidFill>
                  <a:srgbClr val="1F21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FAC83-C622-A2B2-931F-0F50FC96EB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CA202-63A4-7ADD-D68F-0AC1746C4C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23733-8E8E-DCDC-D778-B5C0EC1CDF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8B83DD7-8804-5159-8704-B7DA2ECE1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2050" y="666253"/>
            <a:ext cx="16729894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rgbClr val="0AE2B5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DDC9DA6-59D2-EEC1-B632-154C223405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2050" y="1714169"/>
            <a:ext cx="16729894" cy="60211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>
                <a:solidFill>
                  <a:srgbClr val="1F2130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subtitle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683367-23BF-084A-C02F-81798328F07A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F4467F6-9612-26A6-1500-AF159188CA8D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E4A418-0610-403A-EB66-678FED7330B7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A5238B-C18C-08CE-5E55-504084C6AC69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B58AB1-0653-93E8-35FC-A8FD8B62F8F9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C3F492-A1C2-E2BA-E017-CAA343D1F01E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BBFD24-C4A7-793C-1153-C545B5766319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30CE12-A029-2BD3-5545-1D47F880C57E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</p:spTree>
    <p:extLst>
      <p:ext uri="{BB962C8B-B14F-4D97-AF65-F5344CB8AC3E}">
        <p14:creationId xmlns:p14="http://schemas.microsoft.com/office/powerpoint/2010/main" val="176917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5A6278-EB41-3EC7-64D2-909610221C85}"/>
              </a:ext>
            </a:extLst>
          </p:cNvPr>
          <p:cNvSpPr/>
          <p:nvPr/>
        </p:nvSpPr>
        <p:spPr>
          <a:xfrm>
            <a:off x="-612" y="-347"/>
            <a:ext cx="20105328" cy="11310043"/>
          </a:xfrm>
          <a:custGeom>
            <a:avLst/>
            <a:gdLst>
              <a:gd name="connsiteX0" fmla="*/ 0 w 12181643"/>
              <a:gd name="connsiteY0" fmla="*/ 0 h 6852175"/>
              <a:gd name="connsiteX1" fmla="*/ 12181643 w 12181643"/>
              <a:gd name="connsiteY1" fmla="*/ 0 h 6852175"/>
              <a:gd name="connsiteX2" fmla="*/ 12181643 w 12181643"/>
              <a:gd name="connsiteY2" fmla="*/ 6852175 h 6852175"/>
              <a:gd name="connsiteX3" fmla="*/ 0 w 12181643"/>
              <a:gd name="connsiteY3" fmla="*/ 6852175 h 685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1643" h="6852175">
                <a:moveTo>
                  <a:pt x="0" y="0"/>
                </a:moveTo>
                <a:lnTo>
                  <a:pt x="12181643" y="0"/>
                </a:lnTo>
                <a:lnTo>
                  <a:pt x="12181643" y="6852175"/>
                </a:lnTo>
                <a:lnTo>
                  <a:pt x="0" y="6852175"/>
                </a:lnTo>
                <a:close/>
              </a:path>
            </a:pathLst>
          </a:custGeom>
          <a:solidFill>
            <a:srgbClr val="0E1E75"/>
          </a:solidFill>
          <a:ln w="63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968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AEBF1-E59D-2026-AFD8-37B9BEB9EB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5830ED5-EBBB-4036-9BF7-D50E64C7C4EB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96B5C-EF32-C3A7-BE62-0C1E006496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25322D-82F3-D542-9BCF-CFB14578473B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18546C2-B1CD-0AB2-DDF4-EFD484DB2269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solidFill>
              <a:srgbClr val="02FFCA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4EC9E9E-9594-B29D-D91C-1AD64ACD2395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solidFill>
              <a:srgbClr val="FFFFFF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69761E-F932-B037-4404-B5658F3A0E0D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solidFill>
              <a:srgbClr val="02FFCA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9DB497-41C9-F1CD-2DD9-0407A9B22B70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FA752D-E5B9-276A-8E99-5B090CE6A8FA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solidFill>
              <a:srgbClr val="02FFCA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2DE13FB-4DF7-5370-C7BE-128E44916464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solidFill>
              <a:srgbClr val="FFFFFF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233475-D0F2-1C3F-72E0-546A97676993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solidFill>
              <a:srgbClr val="02FFCA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CA63C1-11C9-79F1-8445-EB06C46CDDB5}"/>
              </a:ext>
            </a:extLst>
          </p:cNvPr>
          <p:cNvSpPr/>
          <p:nvPr/>
        </p:nvSpPr>
        <p:spPr>
          <a:xfrm>
            <a:off x="18307" y="1"/>
            <a:ext cx="20087022" cy="11299744"/>
          </a:xfrm>
          <a:custGeom>
            <a:avLst/>
            <a:gdLst>
              <a:gd name="connsiteX0" fmla="*/ 0 w 12181643"/>
              <a:gd name="connsiteY0" fmla="*/ 0 h 6852175"/>
              <a:gd name="connsiteX1" fmla="*/ 12181643 w 12181643"/>
              <a:gd name="connsiteY1" fmla="*/ 0 h 6852175"/>
              <a:gd name="connsiteX2" fmla="*/ 12181643 w 12181643"/>
              <a:gd name="connsiteY2" fmla="*/ 6852175 h 6852175"/>
              <a:gd name="connsiteX3" fmla="*/ 0 w 12181643"/>
              <a:gd name="connsiteY3" fmla="*/ 6852175 h 685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1643" h="6852175">
                <a:moveTo>
                  <a:pt x="0" y="0"/>
                </a:moveTo>
                <a:lnTo>
                  <a:pt x="12181643" y="0"/>
                </a:lnTo>
                <a:lnTo>
                  <a:pt x="12181643" y="6852175"/>
                </a:lnTo>
                <a:lnTo>
                  <a:pt x="0" y="6852175"/>
                </a:lnTo>
                <a:close/>
              </a:path>
            </a:pathLst>
          </a:custGeom>
          <a:noFill/>
          <a:ln w="63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968"/>
          </a:p>
        </p:txBody>
      </p:sp>
      <p:pic>
        <p:nvPicPr>
          <p:cNvPr id="18" name="Google Shape;59;p14">
            <a:extLst>
              <a:ext uri="{FF2B5EF4-FFF2-40B4-BE49-F238E27FC236}">
                <a16:creationId xmlns:a16="http://schemas.microsoft.com/office/drawing/2014/main" id="{005E6B05-31A0-C115-9D46-E7B350CD7C5A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5096" y="5240974"/>
            <a:ext cx="6673908" cy="82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007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35A6278-EB41-3EC7-64D2-909610221C85}"/>
              </a:ext>
            </a:extLst>
          </p:cNvPr>
          <p:cNvSpPr/>
          <p:nvPr/>
        </p:nvSpPr>
        <p:spPr>
          <a:xfrm>
            <a:off x="-612" y="-347"/>
            <a:ext cx="20105328" cy="11310043"/>
          </a:xfrm>
          <a:custGeom>
            <a:avLst/>
            <a:gdLst>
              <a:gd name="connsiteX0" fmla="*/ 0 w 12181643"/>
              <a:gd name="connsiteY0" fmla="*/ 0 h 6852175"/>
              <a:gd name="connsiteX1" fmla="*/ 12181643 w 12181643"/>
              <a:gd name="connsiteY1" fmla="*/ 0 h 6852175"/>
              <a:gd name="connsiteX2" fmla="*/ 12181643 w 12181643"/>
              <a:gd name="connsiteY2" fmla="*/ 6852175 h 6852175"/>
              <a:gd name="connsiteX3" fmla="*/ 0 w 12181643"/>
              <a:gd name="connsiteY3" fmla="*/ 6852175 h 685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1643" h="6852175">
                <a:moveTo>
                  <a:pt x="0" y="0"/>
                </a:moveTo>
                <a:lnTo>
                  <a:pt x="12181643" y="0"/>
                </a:lnTo>
                <a:lnTo>
                  <a:pt x="12181643" y="6852175"/>
                </a:lnTo>
                <a:lnTo>
                  <a:pt x="0" y="6852175"/>
                </a:lnTo>
                <a:close/>
              </a:path>
            </a:pathLst>
          </a:custGeom>
          <a:solidFill>
            <a:schemeClr val="bg1"/>
          </a:solidFill>
          <a:ln w="63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968"/>
          </a:p>
        </p:txBody>
      </p:sp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54782670-8807-05BA-BD68-845230D82E74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4482" y="5240974"/>
            <a:ext cx="6673872" cy="8274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AEBF1-E59D-2026-AFD8-37B9BEB9EB7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E50EFA8-A998-490A-B7D0-F8AD1D464F36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96B5C-EF32-C3A7-BE62-0C1E006496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325322D-82F3-D542-9BCF-CFB14578473B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E1E75"/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18546C2-B1CD-0AB2-DDF4-EFD484DB2269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4EC9E9E-9594-B29D-D91C-1AD64ACD2395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solidFill>
              <a:schemeClr val="accent1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69761E-F932-B037-4404-B5658F3A0E0D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9DB497-41C9-F1CD-2DD9-0407A9B22B70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E1E75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FA752D-E5B9-276A-8E99-5B090CE6A8FA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2DE13FB-4DF7-5370-C7BE-128E44916464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solidFill>
              <a:schemeClr val="accent1"/>
            </a:solidFill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9233475-D0F2-1C3F-72E0-546A97676993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CA63C1-11C9-79F1-8445-EB06C46CDDB5}"/>
              </a:ext>
            </a:extLst>
          </p:cNvPr>
          <p:cNvSpPr/>
          <p:nvPr/>
        </p:nvSpPr>
        <p:spPr>
          <a:xfrm>
            <a:off x="18307" y="1"/>
            <a:ext cx="20087022" cy="11299744"/>
          </a:xfrm>
          <a:custGeom>
            <a:avLst/>
            <a:gdLst>
              <a:gd name="connsiteX0" fmla="*/ 0 w 12181643"/>
              <a:gd name="connsiteY0" fmla="*/ 0 h 6852175"/>
              <a:gd name="connsiteX1" fmla="*/ 12181643 w 12181643"/>
              <a:gd name="connsiteY1" fmla="*/ 0 h 6852175"/>
              <a:gd name="connsiteX2" fmla="*/ 12181643 w 12181643"/>
              <a:gd name="connsiteY2" fmla="*/ 6852175 h 6852175"/>
              <a:gd name="connsiteX3" fmla="*/ 0 w 12181643"/>
              <a:gd name="connsiteY3" fmla="*/ 6852175 h 685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1643" h="6852175">
                <a:moveTo>
                  <a:pt x="0" y="0"/>
                </a:moveTo>
                <a:lnTo>
                  <a:pt x="12181643" y="0"/>
                </a:lnTo>
                <a:lnTo>
                  <a:pt x="12181643" y="6852175"/>
                </a:lnTo>
                <a:lnTo>
                  <a:pt x="0" y="6852175"/>
                </a:lnTo>
                <a:close/>
              </a:path>
            </a:pathLst>
          </a:custGeom>
          <a:noFill/>
          <a:ln w="634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968"/>
          </a:p>
        </p:txBody>
      </p:sp>
    </p:spTree>
    <p:extLst>
      <p:ext uri="{BB962C8B-B14F-4D97-AF65-F5344CB8AC3E}">
        <p14:creationId xmlns:p14="http://schemas.microsoft.com/office/powerpoint/2010/main" val="254404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088C69A-D91E-0315-374A-E53C840AC49A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9BB81D50-C30B-8916-80B0-21AF7D556A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0268" y="4150564"/>
            <a:ext cx="13643564" cy="1453848"/>
          </a:xfrm>
        </p:spPr>
        <p:txBody>
          <a:bodyPr l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8245" b="1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9737A60-73ED-997A-10A9-ECB61983F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0268" y="5591459"/>
            <a:ext cx="13643564" cy="1453848"/>
          </a:xfrm>
        </p:spPr>
        <p:txBody>
          <a:bodyPr l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5277" b="1">
                <a:solidFill>
                  <a:schemeClr val="tx2"/>
                </a:solidFill>
                <a:latin typeface="+mj-lt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04DFA-4BA9-928F-0A42-460976D9163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5FD158-BD74-4773-8806-0576ACB1472C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1D52F-28D3-13C2-B273-8E8EFFC3E9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404FC57-F8F9-6F61-838F-739B0DDAE135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605C91-AC60-1F34-D0F9-5BA837214982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1B0A1-0B16-973F-B7FD-1B5C84C7447C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BEAC5FE-1FBE-6058-160F-EE4715B10946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E05588-42AE-8698-4B4E-BB8FD7DDBFFC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7FD7B1-CBBF-4D1C-D9DF-F9EEF86F3B6B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33FB99-48FC-0546-0714-B6EED821AC74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F1B3F5-745D-111B-B481-0DC8BE19D5C1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</p:spTree>
    <p:extLst>
      <p:ext uri="{BB962C8B-B14F-4D97-AF65-F5344CB8AC3E}">
        <p14:creationId xmlns:p14="http://schemas.microsoft.com/office/powerpoint/2010/main" val="14889483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FB08402-BDFA-FC7D-0B4C-76434AC33883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FBA5E-38EA-F8AB-9586-B7BBE35555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EFAD9-B850-4A66-92DA-824FAAF684E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C9813B6-7120-4EE8-92DF-305BA6AAB84E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D7BE0-D023-FAA3-2366-53C79666A50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oogle Shape;54;p13">
            <a:extLst>
              <a:ext uri="{FF2B5EF4-FFF2-40B4-BE49-F238E27FC236}">
                <a16:creationId xmlns:a16="http://schemas.microsoft.com/office/drawing/2014/main" id="{904DE0A1-ADAC-FF55-1F3F-FB10B7126A1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4482" y="4587545"/>
            <a:ext cx="6673872" cy="827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2D5F982-60D8-F4A1-0745-783647712E7F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8984EB8-B122-2CBE-31C8-D30C75C5F9C3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80F9F2F-7A5A-43DA-001C-B51037A72B8A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4BD88BE-38DA-FFB7-F67A-BF28A9575A6C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36BFB-BF5F-7AA6-6F44-9CF5A60072A6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D85F12F-519D-87AF-A6FB-5B4A04190975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46D958-0305-31AE-CE9A-A72CA9ADE0CF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6A64884-88C7-9ED6-4BB6-667C020C793E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E7410A53-A42F-9B35-CA65-8040C08AEA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0268" y="5733721"/>
            <a:ext cx="13643564" cy="1051890"/>
          </a:xfrm>
        </p:spPr>
        <p:txBody>
          <a:bodyPr l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968" b="0">
                <a:solidFill>
                  <a:schemeClr val="tx1"/>
                </a:solidFill>
                <a:latin typeface="+mn-lt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242655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8;p17">
            <a:extLst>
              <a:ext uri="{FF2B5EF4-FFF2-40B4-BE49-F238E27FC236}">
                <a16:creationId xmlns:a16="http://schemas.microsoft.com/office/drawing/2014/main" id="{B9F7B6D4-C5CF-88FE-8DAD-F88BD0B243C2}"/>
              </a:ext>
            </a:extLst>
          </p:cNvPr>
          <p:cNvSpPr/>
          <p:nvPr userDrawn="1"/>
        </p:nvSpPr>
        <p:spPr>
          <a:xfrm>
            <a:off x="791500" y="3602237"/>
            <a:ext cx="4425145" cy="5224267"/>
          </a:xfrm>
          <a:prstGeom prst="roundRect">
            <a:avLst>
              <a:gd name="adj" fmla="val 16667"/>
            </a:avLst>
          </a:prstGeom>
          <a:solidFill>
            <a:srgbClr val="0AE2B5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endParaRPr sz="4104"/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C796B2D2-B6DC-49A2-AC06-73EFB54715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558" y="5408451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10EC9FB9-CE48-A215-4D4A-C72900B83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58" y="5929938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3A511-7787-6DC8-5851-464D6A20F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52E40-F30C-5D1A-14F8-F7E883539E0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B68AEA1-A34E-4ABE-BA87-61AA4934730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47CFF-2794-FB0A-140B-D68F2C7256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Google Shape;82;p17">
            <a:extLst>
              <a:ext uri="{FF2B5EF4-FFF2-40B4-BE49-F238E27FC236}">
                <a16:creationId xmlns:a16="http://schemas.microsoft.com/office/drawing/2014/main" id="{CD956A8E-93D0-625D-B280-034C7F496A0C}"/>
              </a:ext>
            </a:extLst>
          </p:cNvPr>
          <p:cNvSpPr/>
          <p:nvPr userDrawn="1"/>
        </p:nvSpPr>
        <p:spPr>
          <a:xfrm>
            <a:off x="5474840" y="3602237"/>
            <a:ext cx="4425145" cy="5236140"/>
          </a:xfrm>
          <a:prstGeom prst="roundRect">
            <a:avLst>
              <a:gd name="adj" fmla="val 16667"/>
            </a:avLst>
          </a:prstGeom>
          <a:solidFill>
            <a:srgbClr val="0AE2B5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endParaRPr sz="4104"/>
          </a:p>
        </p:txBody>
      </p:sp>
      <p:sp>
        <p:nvSpPr>
          <p:cNvPr id="16" name="Google Shape;86;p17">
            <a:extLst>
              <a:ext uri="{FF2B5EF4-FFF2-40B4-BE49-F238E27FC236}">
                <a16:creationId xmlns:a16="http://schemas.microsoft.com/office/drawing/2014/main" id="{BCAD084D-F12F-E136-EDBD-6D0A869628C9}"/>
              </a:ext>
            </a:extLst>
          </p:cNvPr>
          <p:cNvSpPr/>
          <p:nvPr userDrawn="1"/>
        </p:nvSpPr>
        <p:spPr>
          <a:xfrm>
            <a:off x="10165797" y="3602237"/>
            <a:ext cx="4425145" cy="5236140"/>
          </a:xfrm>
          <a:prstGeom prst="roundRect">
            <a:avLst>
              <a:gd name="adj" fmla="val 16667"/>
            </a:avLst>
          </a:prstGeom>
          <a:solidFill>
            <a:srgbClr val="0AE2B5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endParaRPr sz="4104"/>
          </a:p>
        </p:txBody>
      </p:sp>
      <p:sp>
        <p:nvSpPr>
          <p:cNvPr id="20" name="Google Shape;90;p17">
            <a:extLst>
              <a:ext uri="{FF2B5EF4-FFF2-40B4-BE49-F238E27FC236}">
                <a16:creationId xmlns:a16="http://schemas.microsoft.com/office/drawing/2014/main" id="{AA3731F9-A5BE-6B75-47AC-84783D288DF3}"/>
              </a:ext>
            </a:extLst>
          </p:cNvPr>
          <p:cNvSpPr/>
          <p:nvPr userDrawn="1"/>
        </p:nvSpPr>
        <p:spPr>
          <a:xfrm>
            <a:off x="14856753" y="3602237"/>
            <a:ext cx="4425145" cy="5236140"/>
          </a:xfrm>
          <a:prstGeom prst="roundRect">
            <a:avLst>
              <a:gd name="adj" fmla="val 16667"/>
            </a:avLst>
          </a:prstGeom>
          <a:solidFill>
            <a:srgbClr val="0AE2B5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endParaRPr sz="4104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CA5A66-43A0-C898-FA37-063CC597674A}"/>
              </a:ext>
            </a:extLst>
          </p:cNvPr>
          <p:cNvSpPr/>
          <p:nvPr userDrawn="1"/>
        </p:nvSpPr>
        <p:spPr>
          <a:xfrm>
            <a:off x="1626120" y="2275971"/>
            <a:ext cx="2755904" cy="27560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10EF241-4D73-A019-9BF5-C66B7D0666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1418" y="2381276"/>
            <a:ext cx="2545309" cy="2545488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309"/>
            </a:lvl1pPr>
          </a:lstStyle>
          <a:p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DE647F-A90B-9780-9364-F626DD3CD87A}"/>
              </a:ext>
            </a:extLst>
          </p:cNvPr>
          <p:cNvSpPr/>
          <p:nvPr userDrawn="1"/>
        </p:nvSpPr>
        <p:spPr>
          <a:xfrm>
            <a:off x="6309460" y="2275971"/>
            <a:ext cx="2755904" cy="27560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A105903D-9BD1-490D-48D5-BC1DBC560D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14758" y="2381276"/>
            <a:ext cx="2545309" cy="2545488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309"/>
            </a:lvl1pPr>
          </a:lstStyle>
          <a:p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47D1DF4-7155-E4C0-EDC3-AB6BF4A7F6C6}"/>
              </a:ext>
            </a:extLst>
          </p:cNvPr>
          <p:cNvSpPr/>
          <p:nvPr userDrawn="1"/>
        </p:nvSpPr>
        <p:spPr>
          <a:xfrm>
            <a:off x="11000417" y="2275971"/>
            <a:ext cx="2755904" cy="27560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BFC3FBC0-D7E2-1324-C1CE-40F959D06E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105715" y="2381276"/>
            <a:ext cx="2545309" cy="2545488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309"/>
            </a:lvl1pPr>
          </a:lstStyle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E8AE1CD-94E8-B354-EAFB-DE9651688AEF}"/>
              </a:ext>
            </a:extLst>
          </p:cNvPr>
          <p:cNvSpPr/>
          <p:nvPr userDrawn="1"/>
        </p:nvSpPr>
        <p:spPr>
          <a:xfrm>
            <a:off x="15691374" y="2275971"/>
            <a:ext cx="2755904" cy="27560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32" name="Picture Placeholder 24">
            <a:extLst>
              <a:ext uri="{FF2B5EF4-FFF2-40B4-BE49-F238E27FC236}">
                <a16:creationId xmlns:a16="http://schemas.microsoft.com/office/drawing/2014/main" id="{E99651C4-92B4-F70F-9F18-260C471723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796671" y="2381276"/>
            <a:ext cx="2545309" cy="2545488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309"/>
            </a:lvl1pPr>
          </a:lstStyle>
          <a:p>
            <a:endParaRPr lang="en-US"/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484727A4-7B95-E14A-07D6-11FA12D874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8196" y="9454015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2638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3E651F8F-D67F-6DB2-347D-BAD6BE2E2A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8196" y="666253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C9818140-307A-4C9F-4979-5352FA307C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92898" y="5408451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0808D009-7988-DFBA-0F47-E3C9A673D31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92898" y="5929938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EBA6FDB5-F8C4-0742-6A6A-24A1A96B2C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83855" y="5408451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431DAF5F-7AFC-7E54-8339-4D51CDE1AD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283855" y="5929938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1" name="Text Placeholder 17">
            <a:extLst>
              <a:ext uri="{FF2B5EF4-FFF2-40B4-BE49-F238E27FC236}">
                <a16:creationId xmlns:a16="http://schemas.microsoft.com/office/drawing/2014/main" id="{0024B7A5-3813-7E93-1946-34224346E1A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974811" y="5408451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48E7C5A3-A5A4-D1F4-131F-E3B5F7DCCA5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974811" y="5929938"/>
            <a:ext cx="4189032" cy="56441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351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2E529F7E-198F-ECA1-6821-E95C88DC5D0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9558" y="6878667"/>
            <a:ext cx="4189032" cy="1615708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2193" b="0">
                <a:solidFill>
                  <a:schemeClr val="tx2"/>
                </a:solidFill>
                <a:latin typeface="Inter-Regular" panose="020B0604020202020204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C63E9E9A-6016-5298-DB9F-B790265D865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92898" y="6878667"/>
            <a:ext cx="4189032" cy="1615708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2193" b="0">
                <a:solidFill>
                  <a:schemeClr val="tx2"/>
                </a:solidFill>
                <a:latin typeface="Inter-Regular" panose="020B0604020202020204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AEEABE9B-DFB5-6CA9-6DE6-0835EA2363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3855" y="6878667"/>
            <a:ext cx="4189032" cy="1615708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2193" b="0">
                <a:solidFill>
                  <a:schemeClr val="tx2"/>
                </a:solidFill>
                <a:latin typeface="Inter-Regular" panose="020B0604020202020204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0C8BF813-B7CA-9182-C6CF-62B37053CC7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974811" y="6878667"/>
            <a:ext cx="4189032" cy="1615708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2193" b="0">
                <a:solidFill>
                  <a:schemeClr val="tx2"/>
                </a:solidFill>
                <a:latin typeface="Inter-Regular" panose="020B0604020202020204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36136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F64642-D6F5-BD8A-2B15-BCAAA1004E61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55005C-BFA9-F960-AE9D-0005992CB5A1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B98B47-D012-2A1F-5BC2-82CF8199EEFB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D2E1212-DEF1-FFF3-32ED-5B8435128C58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E4A3B5-6872-0914-DED9-235D18E9E0F4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D3A24E-4D62-F0C9-63F1-1B6D2D131DD9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1E49DEE-9A81-9AA0-C17E-92FFBCCEFB58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7EFD045-10E0-BA35-3871-14B48D829C46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AFAFA2-2593-93D8-A14B-383B0A442448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E0395-1D24-270E-4458-A0D005D25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6A395-F193-D216-0CF6-8A3E7D5D09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A1966AD8-F735-4836-8DBA-02F608966CB8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ADED0-E814-C136-72F2-FEAB2CE13E6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oogle Shape;99;p18">
            <a:extLst>
              <a:ext uri="{FF2B5EF4-FFF2-40B4-BE49-F238E27FC236}">
                <a16:creationId xmlns:a16="http://schemas.microsoft.com/office/drawing/2014/main" id="{6B692C46-D2A0-EC37-1094-653E5039D9F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88733" y="1854601"/>
            <a:ext cx="1926638" cy="22335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78909B9B-D3B0-5CEC-82ED-ECFAC31376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13727" y="5057519"/>
            <a:ext cx="15076647" cy="280043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123" b="0" i="1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2C45A86A-AA73-BE3D-84CD-BD87280BD2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3727" y="7997186"/>
            <a:ext cx="15076647" cy="511366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2638" b="0" i="0">
                <a:solidFill>
                  <a:schemeClr val="tx1"/>
                </a:solidFill>
                <a:latin typeface="Inter-Regular" panose="020B0604020202020204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507083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7EDC855-4328-FE08-C2C2-EC070B550778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598E8E-706A-FF7E-4F01-4CC0FD09390C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0D3710-0FDF-EE40-D143-95E5DE91F91E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CE09FC8-7DFD-D37E-90CA-20D6306F3E7B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D596DE-F4E9-97AD-8B13-063DC91BDF1A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399DDD-EF44-173C-5C86-55CD370A7159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616D029-1F41-A573-EBB1-11559FC86CEC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75189F-D515-DE88-3B84-A2FA19256849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A258D5B-3A95-72BC-F35A-9B35FB993D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13727" y="5654673"/>
            <a:ext cx="15076647" cy="4060304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638" b="0" i="0">
                <a:solidFill>
                  <a:srgbClr val="1F2130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07EC2C1-F45B-0B0D-45E1-8DE8D7AC9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8196" y="666253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35928-9F42-19C2-D236-334E04AA9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8F87-9AC2-A552-19E0-0FBF0B526B8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BF25DD-BD10-4D41-A8D3-AEA7A6DDD21E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E78D1-C961-F584-E385-32CDD53F1D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2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85307" y="4729215"/>
            <a:ext cx="18733486" cy="18509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915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6606034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A24E323-4048-63B6-A91F-AD5078DC44D4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6A81339-C6B2-EEF7-0D24-1EC9D8C3B420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CAAEEAA-6EE5-7E14-711E-52E38290B6E6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B564B94-501A-BBF0-2B5A-4E5B4A298C31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70A29C-316F-E5F3-6289-1EBFDEA24DD4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54C648D-8878-37AB-330F-7B0AECF92695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82F2CFD-E431-711B-86E3-9C2C2365868C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6082D01-691A-B910-8126-020E57412D5F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B09858DD-5FDA-793F-FA7C-27D94A7CE6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90489" y="9292086"/>
            <a:ext cx="11451686" cy="74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93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9DCBF43-C76B-696D-1660-19B3BF0605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90489" y="4004336"/>
            <a:ext cx="11451686" cy="74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93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3FF154FE-BCE4-947D-1DF2-3DF7766280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8196" y="666253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2EC8E4BF-2220-250F-6F05-7E0D088C37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8196" y="1714169"/>
            <a:ext cx="15247712" cy="60211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subtitle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172209-E0DC-BB28-6763-69BDCD307F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B5201-B50C-A550-571D-B54C2495C63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7B25513-AAE9-4494-9529-0B2583E37561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FFC48-7435-2B39-2270-0823652C53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8496346-D228-D9AE-E6D7-F86DBD1BDB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28196" y="2350843"/>
            <a:ext cx="15247712" cy="60211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subtitle here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5BEEA2F-D41E-0808-14E5-2CB9561AC96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0489" y="4885628"/>
            <a:ext cx="11451686" cy="74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93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C51C470-A49C-8464-BEE1-629893B19E3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90489" y="5766919"/>
            <a:ext cx="11451686" cy="74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93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CFCE766-ECD2-6559-AFD9-0C1D8F5287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90489" y="6648211"/>
            <a:ext cx="11451686" cy="74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93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FF3BA4D-738C-C43E-AEF3-7174667B485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90489" y="7529503"/>
            <a:ext cx="11451686" cy="74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93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1D83F277-6D48-7EFC-FD69-E21CE12CF4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90489" y="8410794"/>
            <a:ext cx="11451686" cy="7442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193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010467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40BAFD-EAA9-0716-DBAB-450333B46F27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9925553" y="7355972"/>
            <a:ext cx="7750353" cy="300990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1pPr>
            <a:lvl2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2pPr>
            <a:lvl3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3pPr>
            <a:lvl4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4pPr>
            <a:lvl5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8BC31DB-F623-BCE9-E981-A689D2526F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925553" y="3649019"/>
            <a:ext cx="7750353" cy="300990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1pPr>
            <a:lvl2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2pPr>
            <a:lvl3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3pPr>
            <a:lvl4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4pPr>
            <a:lvl5pPr>
              <a:buClr>
                <a:srgbClr val="0AE2B5"/>
              </a:buClr>
              <a:buSzPct val="150000"/>
              <a:defRPr sz="2193">
                <a:solidFill>
                  <a:srgbClr val="1F21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570E0BF3-FD90-A80C-FFAA-BD9EBDDF4C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8196" y="666253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42D5D62-2341-2CE2-5B4F-D55AC375A3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25553" y="2935647"/>
            <a:ext cx="7750353" cy="682087"/>
          </a:xfrm>
        </p:spPr>
        <p:txBody>
          <a:bodyPr l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3958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6939EB35-C948-BA71-6215-EB00B86099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925553" y="6667351"/>
            <a:ext cx="7750353" cy="682087"/>
          </a:xfrm>
        </p:spPr>
        <p:txBody>
          <a:bodyPr l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3958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E7B20-F9E4-49E8-4E79-E722D218F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D3D1-AEEE-B6C2-1D4D-8223918273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84011-D60C-13B7-8670-0CB97B4E6F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CEDA49-DA30-8C20-0956-58DC0E0B0423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75A28F2-823F-5357-3055-C628F80ACACE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86D2C14-B8AE-E5A1-6B2C-11DD03E4E213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1EFD177-19F7-89EC-E039-FB1A648E433E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C85A65-709D-0D67-9A7E-BD1679FE317C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2CA9ED8-27DA-8C6E-FFD4-C70E173C1C73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BFAB188-3237-24D9-4F83-E8530E85A3CB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50CBDE6-4C03-2DF3-5CF8-E256B486D9E2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0A9810F7-E5B9-26D4-2242-09AC19AE25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8196" y="1820785"/>
            <a:ext cx="15247712" cy="60211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>
                <a:solidFill>
                  <a:schemeClr val="tx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91041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56F439B-ED8F-6428-E2E2-F28EBA35D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85D317-9474-5773-5A19-4E2FB15C3D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2050" y="3194733"/>
            <a:ext cx="16729894" cy="627161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00000"/>
              <a:defRPr sz="4617">
                <a:solidFill>
                  <a:schemeClr val="bg1"/>
                </a:solidFill>
              </a:defRPr>
            </a:lvl1pPr>
            <a:lvl2pPr>
              <a:buClr>
                <a:srgbClr val="0AE2B5"/>
              </a:buClr>
              <a:buSzPct val="100000"/>
              <a:defRPr sz="3958">
                <a:solidFill>
                  <a:schemeClr val="bg1"/>
                </a:solidFill>
              </a:defRPr>
            </a:lvl2pPr>
            <a:lvl3pPr>
              <a:buClr>
                <a:srgbClr val="0AE2B5"/>
              </a:buClr>
              <a:buSzPct val="100000"/>
              <a:defRPr sz="3298">
                <a:solidFill>
                  <a:schemeClr val="bg1"/>
                </a:solidFill>
              </a:defRPr>
            </a:lvl3pPr>
            <a:lvl4pPr>
              <a:buClr>
                <a:srgbClr val="0AE2B5"/>
              </a:buClr>
              <a:buSzPct val="100000"/>
              <a:defRPr sz="2968">
                <a:solidFill>
                  <a:schemeClr val="bg1"/>
                </a:solidFill>
              </a:defRPr>
            </a:lvl4pPr>
            <a:lvl5pPr>
              <a:buClr>
                <a:srgbClr val="0AE2B5"/>
              </a:buClr>
              <a:buSzPct val="100000"/>
              <a:defRPr sz="26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FAC83-C622-A2B2-931F-0F50FC96EB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CA202-63A4-7ADD-D68F-0AC1746C4C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23733-8E8E-DCDC-D778-B5C0EC1CDF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8B83DD7-8804-5159-8704-B7DA2ECE1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2050" y="666253"/>
            <a:ext cx="16729894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rgbClr val="0AE2B5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DDC9DA6-59D2-EEC1-B632-154C223405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2050" y="1714169"/>
            <a:ext cx="16729894" cy="60211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958806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85D317-9474-5773-5A19-4E2FB15C3D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92050" y="3150381"/>
            <a:ext cx="16729894" cy="631596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00000"/>
              <a:defRPr sz="4617">
                <a:solidFill>
                  <a:srgbClr val="1F2130"/>
                </a:solidFill>
              </a:defRPr>
            </a:lvl1pPr>
            <a:lvl2pPr>
              <a:buClr>
                <a:srgbClr val="0AE2B5"/>
              </a:buClr>
              <a:buSzPct val="100000"/>
              <a:defRPr sz="3958">
                <a:solidFill>
                  <a:srgbClr val="1F2130"/>
                </a:solidFill>
              </a:defRPr>
            </a:lvl2pPr>
            <a:lvl3pPr>
              <a:buClr>
                <a:srgbClr val="0AE2B5"/>
              </a:buClr>
              <a:buSzPct val="100000"/>
              <a:defRPr sz="3298">
                <a:solidFill>
                  <a:srgbClr val="1F2130"/>
                </a:solidFill>
              </a:defRPr>
            </a:lvl3pPr>
            <a:lvl4pPr>
              <a:buClr>
                <a:srgbClr val="0AE2B5"/>
              </a:buClr>
              <a:buSzPct val="100000"/>
              <a:defRPr sz="2968">
                <a:solidFill>
                  <a:srgbClr val="1F2130"/>
                </a:solidFill>
              </a:defRPr>
            </a:lvl4pPr>
            <a:lvl5pPr>
              <a:buClr>
                <a:srgbClr val="0AE2B5"/>
              </a:buClr>
              <a:buSzPct val="100000"/>
              <a:defRPr sz="2638">
                <a:solidFill>
                  <a:srgbClr val="1F21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FAC83-C622-A2B2-931F-0F50FC96EB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CA202-63A4-7ADD-D68F-0AC1746C4C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23733-8E8E-DCDC-D778-B5C0EC1CDF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8B83DD7-8804-5159-8704-B7DA2ECE1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2050" y="666253"/>
            <a:ext cx="16729894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rgbClr val="0AE2B5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DDC9DA6-59D2-EEC1-B632-154C223405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2050" y="1714169"/>
            <a:ext cx="16729894" cy="60211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>
                <a:solidFill>
                  <a:srgbClr val="1F2130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subtitle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D683367-23BF-084A-C02F-81798328F07A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F4467F6-9612-26A6-1500-AF159188CA8D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E4A418-0610-403A-EB66-678FED7330B7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1A5238B-C18C-08CE-5E55-504084C6AC69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B58AB1-0653-93E8-35FC-A8FD8B62F8F9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C3F492-A1C2-E2BA-E017-CAA343D1F01E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BBFD24-C4A7-793C-1153-C545B5766319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30CE12-A029-2BD3-5545-1D47F880C57E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</p:spTree>
    <p:extLst>
      <p:ext uri="{BB962C8B-B14F-4D97-AF65-F5344CB8AC3E}">
        <p14:creationId xmlns:p14="http://schemas.microsoft.com/office/powerpoint/2010/main" val="26423504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6FEC90-A3DF-E27F-FDB1-1F326F0125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8901" y="6540904"/>
            <a:ext cx="16823042" cy="35792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1pPr>
            <a:lvl2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2pPr>
            <a:lvl3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3pPr>
            <a:lvl4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4pPr>
            <a:lvl5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EDC855-4328-FE08-C2C2-EC070B550778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598E8E-706A-FF7E-4F01-4CC0FD09390C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0D3710-0FDF-EE40-D143-95E5DE91F91E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CE09FC8-7DFD-D37E-90CA-20D6306F3E7B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D596DE-F4E9-97AD-8B13-063DC91BDF1A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399DDD-EF44-173C-5C86-55CD370A7159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616D029-1F41-A573-EBB1-11559FC86CEC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75189F-D515-DE88-3B84-A2FA19256849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A258D5B-3A95-72BC-F35A-9B35FB993D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98901" y="3417211"/>
            <a:ext cx="16823042" cy="2335598"/>
          </a:xfrm>
        </p:spPr>
        <p:txBody>
          <a:bodyPr l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38" b="0" i="0">
                <a:solidFill>
                  <a:srgbClr val="1F2130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07EC2C1-F45B-0B0D-45E1-8DE8D7AC9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8196" y="666253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35928-9F42-19C2-D236-334E04AA9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8F87-9AC2-A552-19E0-0FBF0B526B8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BF25DD-BD10-4D41-A8D3-AEA7A6DDD21E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E78D1-C961-F584-E385-32CDD53F1D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6B3658F-CCCF-831E-1B4B-C6E320CC93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98901" y="5948478"/>
            <a:ext cx="16802129" cy="592425"/>
          </a:xfrm>
        </p:spPr>
        <p:txBody>
          <a:bodyPr l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2638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9791498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A56F439B-ED8F-6428-E2E2-F28EBA35D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611F7D-4346-B6FE-176E-1883633C2B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8901" y="5104741"/>
            <a:ext cx="16823042" cy="223929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1pPr>
            <a:lvl2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2pPr>
            <a:lvl3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3pPr>
            <a:lvl4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4pPr>
            <a:lvl5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0FAC83-C622-A2B2-931F-0F50FC96EB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CA202-63A4-7ADD-D68F-0AC1746C4C83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23733-8E8E-DCDC-D778-B5C0EC1CDF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8B83DD7-8804-5159-8704-B7DA2ECE1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8196" y="666253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rgbClr val="0AE2B5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DDC9DA6-59D2-EEC1-B632-154C223405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28196" y="1714169"/>
            <a:ext cx="15247712" cy="60211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subtitle here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3E5343E7-8F36-7626-E95B-F73F3D9390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8901" y="3417212"/>
            <a:ext cx="16823042" cy="1630261"/>
          </a:xfrm>
        </p:spPr>
        <p:txBody>
          <a:bodyPr l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38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1A083C34-6763-A388-4310-670C8D47DB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98901" y="7371295"/>
            <a:ext cx="16823042" cy="1630261"/>
          </a:xfrm>
        </p:spPr>
        <p:txBody>
          <a:bodyPr l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38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E3855C1A-AFA1-407B-8B3B-2D8E55422D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89979" y="9170019"/>
            <a:ext cx="14749807" cy="1312074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 i="0">
                <a:solidFill>
                  <a:schemeClr val="accent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5006186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7EDC855-4328-FE08-C2C2-EC070B550778}"/>
              </a:ext>
            </a:extLst>
          </p:cNvPr>
          <p:cNvGrpSpPr/>
          <p:nvPr userDrawn="1"/>
        </p:nvGrpSpPr>
        <p:grpSpPr>
          <a:xfrm>
            <a:off x="15967458" y="876264"/>
            <a:ext cx="4734893" cy="2282419"/>
            <a:chOff x="9678979" y="4200542"/>
            <a:chExt cx="2871445" cy="1384061"/>
          </a:xfrm>
          <a:solidFill>
            <a:srgbClr val="0AE2B5">
              <a:alpha val="9000"/>
            </a:srgb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598E8E-706A-FF7E-4F01-4CC0FD09390C}"/>
                </a:ext>
              </a:extLst>
            </p:cNvPr>
            <p:cNvSpPr/>
            <p:nvPr/>
          </p:nvSpPr>
          <p:spPr>
            <a:xfrm>
              <a:off x="9772398" y="5240066"/>
              <a:ext cx="215201" cy="234193"/>
            </a:xfrm>
            <a:custGeom>
              <a:avLst/>
              <a:gdLst>
                <a:gd name="connsiteX0" fmla="*/ 204557 w 215201"/>
                <a:gd name="connsiteY0" fmla="*/ 8001 h 234193"/>
                <a:gd name="connsiteX1" fmla="*/ 159765 w 215201"/>
                <a:gd name="connsiteY1" fmla="*/ 10666 h 234193"/>
                <a:gd name="connsiteX2" fmla="*/ 8001 w 215201"/>
                <a:gd name="connsiteY2" fmla="*/ 181399 h 234193"/>
                <a:gd name="connsiteX3" fmla="*/ 10666 w 215201"/>
                <a:gd name="connsiteY3" fmla="*/ 226192 h 234193"/>
                <a:gd name="connsiteX4" fmla="*/ 55459 w 215201"/>
                <a:gd name="connsiteY4" fmla="*/ 223528 h 234193"/>
                <a:gd name="connsiteX5" fmla="*/ 207222 w 215201"/>
                <a:gd name="connsiteY5" fmla="*/ 52794 h 234193"/>
                <a:gd name="connsiteX6" fmla="*/ 204557 w 215201"/>
                <a:gd name="connsiteY6" fmla="*/ 8001 h 23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201" h="234193">
                  <a:moveTo>
                    <a:pt x="204557" y="8001"/>
                  </a:moveTo>
                  <a:cubicBezTo>
                    <a:pt x="191488" y="-3609"/>
                    <a:pt x="171439" y="-2467"/>
                    <a:pt x="159765" y="10666"/>
                  </a:cubicBezTo>
                  <a:lnTo>
                    <a:pt x="8001" y="181399"/>
                  </a:lnTo>
                  <a:cubicBezTo>
                    <a:pt x="-3609" y="194469"/>
                    <a:pt x="-2467" y="214518"/>
                    <a:pt x="10666" y="226192"/>
                  </a:cubicBezTo>
                  <a:cubicBezTo>
                    <a:pt x="23736" y="237803"/>
                    <a:pt x="43785" y="236661"/>
                    <a:pt x="55459" y="223528"/>
                  </a:cubicBezTo>
                  <a:lnTo>
                    <a:pt x="207222" y="52794"/>
                  </a:lnTo>
                  <a:cubicBezTo>
                    <a:pt x="218833" y="39724"/>
                    <a:pt x="217627" y="19676"/>
                    <a:pt x="204557" y="800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0D3710-0FDF-EE40-D143-95E5DE91F91E}"/>
                </a:ext>
              </a:extLst>
            </p:cNvPr>
            <p:cNvSpPr/>
            <p:nvPr/>
          </p:nvSpPr>
          <p:spPr>
            <a:xfrm>
              <a:off x="9678979" y="5527514"/>
              <a:ext cx="57041" cy="57089"/>
            </a:xfrm>
            <a:custGeom>
              <a:avLst/>
              <a:gdLst>
                <a:gd name="connsiteX0" fmla="*/ 49839 w 57041"/>
                <a:gd name="connsiteY0" fmla="*/ 47491 h 57089"/>
                <a:gd name="connsiteX1" fmla="*/ 47491 w 57041"/>
                <a:gd name="connsiteY1" fmla="*/ 7203 h 57089"/>
                <a:gd name="connsiteX2" fmla="*/ 7203 w 57041"/>
                <a:gd name="connsiteY2" fmla="*/ 9550 h 57089"/>
                <a:gd name="connsiteX3" fmla="*/ 9551 w 57041"/>
                <a:gd name="connsiteY3" fmla="*/ 49839 h 57089"/>
                <a:gd name="connsiteX4" fmla="*/ 49839 w 57041"/>
                <a:gd name="connsiteY4" fmla="*/ 47491 h 5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1" h="57089">
                  <a:moveTo>
                    <a:pt x="49839" y="47491"/>
                  </a:moveTo>
                  <a:cubicBezTo>
                    <a:pt x="60307" y="35691"/>
                    <a:pt x="59229" y="17672"/>
                    <a:pt x="47491" y="7203"/>
                  </a:cubicBezTo>
                  <a:cubicBezTo>
                    <a:pt x="35690" y="-3265"/>
                    <a:pt x="17672" y="-2187"/>
                    <a:pt x="7203" y="9550"/>
                  </a:cubicBezTo>
                  <a:cubicBezTo>
                    <a:pt x="-3266" y="21352"/>
                    <a:pt x="-2187" y="39370"/>
                    <a:pt x="9551" y="49839"/>
                  </a:cubicBezTo>
                  <a:cubicBezTo>
                    <a:pt x="21351" y="60371"/>
                    <a:pt x="39370" y="59292"/>
                    <a:pt x="49839" y="47491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CE09FC8-7DFD-D37E-90CA-20D6306F3E7B}"/>
                </a:ext>
              </a:extLst>
            </p:cNvPr>
            <p:cNvSpPr/>
            <p:nvPr/>
          </p:nvSpPr>
          <p:spPr>
            <a:xfrm>
              <a:off x="10034304" y="4200542"/>
              <a:ext cx="2516120" cy="988591"/>
            </a:xfrm>
            <a:custGeom>
              <a:avLst/>
              <a:gdLst>
                <a:gd name="connsiteX0" fmla="*/ 2508094 w 2516120"/>
                <a:gd name="connsiteY0" fmla="*/ 501192 h 988591"/>
                <a:gd name="connsiteX1" fmla="*/ 2505429 w 2516120"/>
                <a:gd name="connsiteY1" fmla="*/ 456399 h 988591"/>
                <a:gd name="connsiteX2" fmla="*/ 2386911 w 2516120"/>
                <a:gd name="connsiteY2" fmla="*/ 351015 h 988591"/>
                <a:gd name="connsiteX3" fmla="*/ 425286 w 2516120"/>
                <a:gd name="connsiteY3" fmla="*/ 466360 h 988591"/>
                <a:gd name="connsiteX4" fmla="*/ 8001 w 2516120"/>
                <a:gd name="connsiteY4" fmla="*/ 935798 h 988591"/>
                <a:gd name="connsiteX5" fmla="*/ 10666 w 2516120"/>
                <a:gd name="connsiteY5" fmla="*/ 980590 h 988591"/>
                <a:gd name="connsiteX6" fmla="*/ 55459 w 2516120"/>
                <a:gd name="connsiteY6" fmla="*/ 977926 h 988591"/>
                <a:gd name="connsiteX7" fmla="*/ 472744 w 2516120"/>
                <a:gd name="connsiteY7" fmla="*/ 508488 h 988591"/>
                <a:gd name="connsiteX8" fmla="*/ 2344783 w 2516120"/>
                <a:gd name="connsiteY8" fmla="*/ 398409 h 988591"/>
                <a:gd name="connsiteX9" fmla="*/ 2463364 w 2516120"/>
                <a:gd name="connsiteY9" fmla="*/ 503793 h 988591"/>
                <a:gd name="connsiteX10" fmla="*/ 2508094 w 2516120"/>
                <a:gd name="connsiteY10" fmla="*/ 501192 h 98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6120" h="988591">
                  <a:moveTo>
                    <a:pt x="2508094" y="501192"/>
                  </a:moveTo>
                  <a:cubicBezTo>
                    <a:pt x="2519768" y="488122"/>
                    <a:pt x="2518562" y="468073"/>
                    <a:pt x="2505429" y="456399"/>
                  </a:cubicBezTo>
                  <a:lnTo>
                    <a:pt x="2386911" y="351015"/>
                  </a:lnTo>
                  <a:cubicBezTo>
                    <a:pt x="1813359" y="-158837"/>
                    <a:pt x="935139" y="-107192"/>
                    <a:pt x="425286" y="466360"/>
                  </a:cubicBezTo>
                  <a:lnTo>
                    <a:pt x="8001" y="935798"/>
                  </a:lnTo>
                  <a:cubicBezTo>
                    <a:pt x="-3609" y="948867"/>
                    <a:pt x="-2467" y="968917"/>
                    <a:pt x="10666" y="980590"/>
                  </a:cubicBezTo>
                  <a:cubicBezTo>
                    <a:pt x="23736" y="992201"/>
                    <a:pt x="43785" y="991059"/>
                    <a:pt x="55459" y="977926"/>
                  </a:cubicBezTo>
                  <a:lnTo>
                    <a:pt x="472744" y="508488"/>
                  </a:lnTo>
                  <a:cubicBezTo>
                    <a:pt x="959311" y="-38861"/>
                    <a:pt x="1797434" y="-88159"/>
                    <a:pt x="2344783" y="398409"/>
                  </a:cubicBezTo>
                  <a:lnTo>
                    <a:pt x="2463364" y="503793"/>
                  </a:lnTo>
                  <a:cubicBezTo>
                    <a:pt x="2476434" y="515467"/>
                    <a:pt x="2496483" y="514325"/>
                    <a:pt x="2508094" y="50119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D596DE-F4E9-97AD-8B13-063DC91BDF1A}"/>
              </a:ext>
            </a:extLst>
          </p:cNvPr>
          <p:cNvGrpSpPr/>
          <p:nvPr userDrawn="1"/>
        </p:nvGrpSpPr>
        <p:grpSpPr>
          <a:xfrm>
            <a:off x="-578714" y="7611851"/>
            <a:ext cx="4487200" cy="2696579"/>
            <a:chOff x="-350958" y="1100793"/>
            <a:chExt cx="2721233" cy="1635208"/>
          </a:xfrm>
          <a:solidFill>
            <a:srgbClr val="0AE2B5">
              <a:alpha val="9000"/>
            </a:srgb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399DDD-EF44-173C-5C86-55CD370A7159}"/>
                </a:ext>
              </a:extLst>
            </p:cNvPr>
            <p:cNvSpPr/>
            <p:nvPr/>
          </p:nvSpPr>
          <p:spPr>
            <a:xfrm>
              <a:off x="2103797" y="1223582"/>
              <a:ext cx="189752" cy="253733"/>
            </a:xfrm>
            <a:custGeom>
              <a:avLst/>
              <a:gdLst>
                <a:gd name="connsiteX0" fmla="*/ 14159 w 189752"/>
                <a:gd name="connsiteY0" fmla="*/ 248429 h 253733"/>
                <a:gd name="connsiteX1" fmla="*/ 58127 w 189752"/>
                <a:gd name="connsiteY1" fmla="*/ 239547 h 253733"/>
                <a:gd name="connsiteX2" fmla="*/ 184448 w 189752"/>
                <a:gd name="connsiteY2" fmla="*/ 49272 h 253733"/>
                <a:gd name="connsiteX3" fmla="*/ 175565 w 189752"/>
                <a:gd name="connsiteY3" fmla="*/ 5304 h 253733"/>
                <a:gd name="connsiteX4" fmla="*/ 131597 w 189752"/>
                <a:gd name="connsiteY4" fmla="*/ 14187 h 253733"/>
                <a:gd name="connsiteX5" fmla="*/ 5276 w 189752"/>
                <a:gd name="connsiteY5" fmla="*/ 204461 h 253733"/>
                <a:gd name="connsiteX6" fmla="*/ 14159 w 189752"/>
                <a:gd name="connsiteY6" fmla="*/ 248429 h 25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52" h="253733">
                  <a:moveTo>
                    <a:pt x="14159" y="248429"/>
                  </a:moveTo>
                  <a:cubicBezTo>
                    <a:pt x="28751" y="258137"/>
                    <a:pt x="48420" y="254140"/>
                    <a:pt x="58127" y="239547"/>
                  </a:cubicBezTo>
                  <a:lnTo>
                    <a:pt x="184448" y="49272"/>
                  </a:lnTo>
                  <a:cubicBezTo>
                    <a:pt x="194155" y="34680"/>
                    <a:pt x="190158" y="15011"/>
                    <a:pt x="175565" y="5304"/>
                  </a:cubicBezTo>
                  <a:cubicBezTo>
                    <a:pt x="160973" y="-4403"/>
                    <a:pt x="141305" y="-406"/>
                    <a:pt x="131597" y="14187"/>
                  </a:cubicBezTo>
                  <a:lnTo>
                    <a:pt x="5276" y="204461"/>
                  </a:lnTo>
                  <a:cubicBezTo>
                    <a:pt x="-4368" y="219054"/>
                    <a:pt x="-434" y="238722"/>
                    <a:pt x="14159" y="248429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616D029-1F41-A573-EBB1-11559FC86CEC}"/>
                </a:ext>
              </a:extLst>
            </p:cNvPr>
            <p:cNvSpPr/>
            <p:nvPr/>
          </p:nvSpPr>
          <p:spPr>
            <a:xfrm>
              <a:off x="2313183" y="1100793"/>
              <a:ext cx="57092" cy="57092"/>
            </a:xfrm>
            <a:custGeom>
              <a:avLst/>
              <a:gdLst>
                <a:gd name="connsiteX0" fmla="*/ 4754 w 57092"/>
                <a:gd name="connsiteY0" fmla="*/ 12748 h 57092"/>
                <a:gd name="connsiteX1" fmla="*/ 12748 w 57092"/>
                <a:gd name="connsiteY1" fmla="*/ 52339 h 57092"/>
                <a:gd name="connsiteX2" fmla="*/ 52339 w 57092"/>
                <a:gd name="connsiteY2" fmla="*/ 44345 h 57092"/>
                <a:gd name="connsiteX3" fmla="*/ 44344 w 57092"/>
                <a:gd name="connsiteY3" fmla="*/ 4754 h 57092"/>
                <a:gd name="connsiteX4" fmla="*/ 4754 w 57092"/>
                <a:gd name="connsiteY4" fmla="*/ 12748 h 57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2" h="57092">
                  <a:moveTo>
                    <a:pt x="4754" y="12748"/>
                  </a:moveTo>
                  <a:cubicBezTo>
                    <a:pt x="-3938" y="25882"/>
                    <a:pt x="-385" y="43583"/>
                    <a:pt x="12748" y="52339"/>
                  </a:cubicBezTo>
                  <a:cubicBezTo>
                    <a:pt x="25882" y="61031"/>
                    <a:pt x="43583" y="57478"/>
                    <a:pt x="52339" y="44345"/>
                  </a:cubicBezTo>
                  <a:cubicBezTo>
                    <a:pt x="61031" y="31211"/>
                    <a:pt x="57478" y="13510"/>
                    <a:pt x="44344" y="4754"/>
                  </a:cubicBezTo>
                  <a:cubicBezTo>
                    <a:pt x="31211" y="-3938"/>
                    <a:pt x="13446" y="-385"/>
                    <a:pt x="4754" y="12748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F75189F-D515-DE88-3B84-A2FA19256849}"/>
                </a:ext>
              </a:extLst>
            </p:cNvPr>
            <p:cNvSpPr/>
            <p:nvPr/>
          </p:nvSpPr>
          <p:spPr>
            <a:xfrm>
              <a:off x="-350958" y="1542462"/>
              <a:ext cx="2425238" cy="1193539"/>
            </a:xfrm>
            <a:custGeom>
              <a:avLst/>
              <a:gdLst>
                <a:gd name="connsiteX0" fmla="*/ 5304 w 2425238"/>
                <a:gd name="connsiteY0" fmla="*/ 829722 h 1193539"/>
                <a:gd name="connsiteX1" fmla="*/ 14187 w 2425238"/>
                <a:gd name="connsiteY1" fmla="*/ 873691 h 1193539"/>
                <a:gd name="connsiteX2" fmla="*/ 146345 w 2425238"/>
                <a:gd name="connsiteY2" fmla="*/ 961436 h 1193539"/>
                <a:gd name="connsiteX3" fmla="*/ 2072504 w 2425238"/>
                <a:gd name="connsiteY3" fmla="*/ 572512 h 1193539"/>
                <a:gd name="connsiteX4" fmla="*/ 2419935 w 2425238"/>
                <a:gd name="connsiteY4" fmla="*/ 49272 h 1193539"/>
                <a:gd name="connsiteX5" fmla="*/ 2411052 w 2425238"/>
                <a:gd name="connsiteY5" fmla="*/ 5304 h 1193539"/>
                <a:gd name="connsiteX6" fmla="*/ 2367084 w 2425238"/>
                <a:gd name="connsiteY6" fmla="*/ 14187 h 1193539"/>
                <a:gd name="connsiteX7" fmla="*/ 2019653 w 2425238"/>
                <a:gd name="connsiteY7" fmla="*/ 537426 h 1193539"/>
                <a:gd name="connsiteX8" fmla="*/ 181494 w 2425238"/>
                <a:gd name="connsiteY8" fmla="*/ 908586 h 1193539"/>
                <a:gd name="connsiteX9" fmla="*/ 49272 w 2425238"/>
                <a:gd name="connsiteY9" fmla="*/ 820840 h 1193539"/>
                <a:gd name="connsiteX10" fmla="*/ 5304 w 2425238"/>
                <a:gd name="connsiteY10" fmla="*/ 829722 h 119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25238" h="1193539">
                  <a:moveTo>
                    <a:pt x="5304" y="829722"/>
                  </a:moveTo>
                  <a:cubicBezTo>
                    <a:pt x="-4403" y="844315"/>
                    <a:pt x="-406" y="863983"/>
                    <a:pt x="14187" y="873691"/>
                  </a:cubicBezTo>
                  <a:lnTo>
                    <a:pt x="146345" y="961436"/>
                  </a:lnTo>
                  <a:cubicBezTo>
                    <a:pt x="785627" y="1385954"/>
                    <a:pt x="1647986" y="1211794"/>
                    <a:pt x="2072504" y="572512"/>
                  </a:cubicBezTo>
                  <a:lnTo>
                    <a:pt x="2419935" y="49272"/>
                  </a:lnTo>
                  <a:cubicBezTo>
                    <a:pt x="2429642" y="34680"/>
                    <a:pt x="2425645" y="15011"/>
                    <a:pt x="2411052" y="5304"/>
                  </a:cubicBezTo>
                  <a:cubicBezTo>
                    <a:pt x="2396459" y="-4403"/>
                    <a:pt x="2376791" y="-406"/>
                    <a:pt x="2367084" y="14187"/>
                  </a:cubicBezTo>
                  <a:lnTo>
                    <a:pt x="2019653" y="537426"/>
                  </a:lnTo>
                  <a:cubicBezTo>
                    <a:pt x="1614550" y="1147524"/>
                    <a:pt x="791528" y="1313689"/>
                    <a:pt x="181494" y="908586"/>
                  </a:cubicBezTo>
                  <a:lnTo>
                    <a:pt x="49272" y="820840"/>
                  </a:lnTo>
                  <a:cubicBezTo>
                    <a:pt x="34680" y="811196"/>
                    <a:pt x="14948" y="815130"/>
                    <a:pt x="5304" y="829722"/>
                  </a:cubicBezTo>
                  <a:close/>
                </a:path>
              </a:pathLst>
            </a:custGeom>
            <a:grpFill/>
            <a:ln w="63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968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DA258D5B-3A95-72BC-F35A-9B35FB993D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98901" y="3417212"/>
            <a:ext cx="16823042" cy="1630261"/>
          </a:xfrm>
        </p:spPr>
        <p:txBody>
          <a:bodyPr l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38" b="0" i="0">
                <a:solidFill>
                  <a:srgbClr val="1F2130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607EC2C1-F45B-0B0D-45E1-8DE8D7AC916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28196" y="666253"/>
            <a:ext cx="15247712" cy="1051890"/>
          </a:xfrm>
        </p:spPr>
        <p:txBody>
          <a:bodyPr l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4832" b="0">
                <a:solidFill>
                  <a:schemeClr val="tx2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35928-9F42-19C2-D236-334E04AA9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78F87-9AC2-A552-19E0-0FBF0B526B8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0BF25DD-BD10-4D41-A8D3-AEA7A6DDD21E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E78D1-C961-F584-E385-32CDD53F1D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DB9F043C-DF1C-875A-F17D-B4DC15AB1B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98901" y="7371295"/>
            <a:ext cx="16823042" cy="1630261"/>
          </a:xfrm>
        </p:spPr>
        <p:txBody>
          <a:bodyPr l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638" b="0" i="0">
                <a:solidFill>
                  <a:srgbClr val="1F2130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B4AC0332-583B-CE63-E1C9-EA56E6ED599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89979" y="9170019"/>
            <a:ext cx="14749807" cy="1312074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638" b="0" i="0">
                <a:solidFill>
                  <a:srgbClr val="0AE2B5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Click to add text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9C66F58-A3A0-8E54-364A-5D811E8F14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898901" y="5104741"/>
            <a:ext cx="16823042" cy="223929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1pPr>
            <a:lvl2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2pPr>
            <a:lvl3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3pPr>
            <a:lvl4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4pPr>
            <a:lvl5pPr>
              <a:buClr>
                <a:srgbClr val="0AE2B5"/>
              </a:buClr>
              <a:buSzPct val="150000"/>
              <a:defRPr sz="2638">
                <a:solidFill>
                  <a:srgbClr val="1F213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55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A6486A59-89AC-7577-08A5-0876E1753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1A42554-F3FE-2BD3-2676-60F0A78DD9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37556" y="5754493"/>
            <a:ext cx="7684387" cy="400245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1pPr>
            <a:lvl2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2pPr>
            <a:lvl3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3pPr>
            <a:lvl4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4pPr>
            <a:lvl5pPr>
              <a:buClr>
                <a:srgbClr val="0AE2B5"/>
              </a:buClr>
              <a:buSzPct val="150000"/>
              <a:defRPr sz="263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FE704C1-7B0E-96A6-AC0B-9733FF35C1C5}"/>
              </a:ext>
            </a:extLst>
          </p:cNvPr>
          <p:cNvSpPr/>
          <p:nvPr userDrawn="1"/>
        </p:nvSpPr>
        <p:spPr>
          <a:xfrm>
            <a:off x="0" y="0"/>
            <a:ext cx="10253091" cy="1130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A04C151E-86C1-F7E7-BF10-6ACF0263EF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7557" y="2051349"/>
            <a:ext cx="7664688" cy="2346639"/>
          </a:xfrm>
        </p:spPr>
        <p:txBody>
          <a:bodyPr l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4832" b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A5987-B3F9-2027-57B0-69BE22BEAE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CC719-FE65-ADA0-B49D-99CB8235E7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3768482-1558-1BEF-4F41-AF5EF0E8DF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037557" y="4530705"/>
            <a:ext cx="7674231" cy="592425"/>
          </a:xfrm>
        </p:spPr>
        <p:txBody>
          <a:bodyPr lIns="0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3298" b="0">
                <a:solidFill>
                  <a:schemeClr val="bg1"/>
                </a:solidFill>
                <a:latin typeface="Inter Black" panose="02000503000000020004" pitchFamily="2" charset="0"/>
                <a:ea typeface="Inter Black" panose="02000503000000020004" pitchFamily="2" charset="0"/>
                <a:cs typeface="Inter-Regular" panose="020B0604020202020204" charset="0"/>
              </a:defRPr>
            </a:lvl1pPr>
            <a:lvl2pPr marL="753923" indent="0">
              <a:buNone/>
              <a:defRPr/>
            </a:lvl2pPr>
          </a:lstStyle>
          <a:p>
            <a:pPr lvl="0"/>
            <a:r>
              <a:rPr lang="en-US"/>
              <a:t>Add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1354219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BEAA9A-3912-F558-AFD3-5340C3A32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598E7-2BFE-6151-52E6-465698D5D31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BE09933-E953-4468-97C2-DC89635D0F79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A8C6B-D742-B1D7-BCCE-50680ED360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601355" y="10204847"/>
            <a:ext cx="6785134" cy="6021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00B970-9428-BF2C-6C99-B4991B6CB7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5205" y="918158"/>
            <a:ext cx="17813070" cy="1017645"/>
          </a:xfrm>
        </p:spPr>
        <p:txBody>
          <a:bodyPr lIns="0" anchor="t">
            <a:normAutofit/>
          </a:bodyPr>
          <a:lstStyle>
            <a:lvl1pPr algn="l" defTabSz="0">
              <a:lnSpc>
                <a:spcPct val="100000"/>
              </a:lnSpc>
              <a:defRPr sz="4617" b="0">
                <a:solidFill>
                  <a:srgbClr val="0E1E75"/>
                </a:solidFill>
                <a:latin typeface="Inter Black" panose="02000503000000020004" pitchFamily="2" charset="0"/>
                <a:ea typeface="Inter Black" panose="02000503000000020004" pitchFamily="2" charset="0"/>
              </a:defRPr>
            </a:lvl1pPr>
          </a:lstStyle>
          <a:p>
            <a:r>
              <a:rPr lang="en-US"/>
              <a:t>Click To Add Title</a:t>
            </a:r>
            <a:endParaRPr lang="en-PK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1A11418-5E71-1D63-B977-C17C4BAB38F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5205" y="2379155"/>
            <a:ext cx="17813070" cy="1273346"/>
          </a:xfrm>
        </p:spPr>
        <p:txBody>
          <a:bodyPr l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AE2B5"/>
              </a:buClr>
              <a:buFont typeface="Arial" panose="020B0604020202020204" pitchFamily="34" charset="0"/>
              <a:buNone/>
              <a:defRPr sz="2638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511895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AD306-9795-57E6-F56A-338B08F44B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5B4B7-EE2D-416D-62B2-A9F201513C8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959F5-EABD-5BAF-8186-D5C1C73DE3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1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85307" y="978506"/>
            <a:ext cx="18733486" cy="1259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85307" y="2534022"/>
            <a:ext cx="8794225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00" lvl="0" indent="-6980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78"/>
            </a:lvl1pPr>
            <a:lvl2pPr marL="2010400" lvl="1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600" lvl="2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800" lvl="3" indent="-67013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6000" lvl="4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200" lvl="5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399" lvl="6" indent="-67013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599" lvl="7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6799" lvl="8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0624568" y="2534022"/>
            <a:ext cx="8794225" cy="75118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05200" lvl="0" indent="-6980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078"/>
            </a:lvl1pPr>
            <a:lvl2pPr marL="2010400" lvl="1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2pPr>
            <a:lvl3pPr marL="3015600" lvl="2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3pPr>
            <a:lvl4pPr marL="4020800" lvl="3" indent="-67013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4pPr>
            <a:lvl5pPr marL="5026000" lvl="4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5pPr>
            <a:lvl6pPr marL="6031200" lvl="5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6pPr>
            <a:lvl7pPr marL="7036399" lvl="6" indent="-67013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638"/>
            </a:lvl7pPr>
            <a:lvl8pPr marL="8041599" lvl="7" indent="-670133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638"/>
            </a:lvl8pPr>
            <a:lvl9pPr marL="9046799" lvl="8" indent="-670133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638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313017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64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65" y="613250"/>
            <a:ext cx="18872968" cy="1106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89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5"/>
            <a:ext cx="6433311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517695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307" y="978506"/>
            <a:ext cx="18733486" cy="125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307" y="2534022"/>
            <a:ext cx="18733486" cy="751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627640" y="10253320"/>
            <a:ext cx="1206378" cy="865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2199">
                <a:solidFill>
                  <a:schemeClr val="dk2"/>
                </a:solidFill>
              </a:defRPr>
            </a:lvl1pPr>
            <a:lvl2pPr lvl="1" algn="r">
              <a:buNone/>
              <a:defRPr sz="2199">
                <a:solidFill>
                  <a:schemeClr val="dk2"/>
                </a:solidFill>
              </a:defRPr>
            </a:lvl2pPr>
            <a:lvl3pPr lvl="2" algn="r">
              <a:buNone/>
              <a:defRPr sz="2199">
                <a:solidFill>
                  <a:schemeClr val="dk2"/>
                </a:solidFill>
              </a:defRPr>
            </a:lvl3pPr>
            <a:lvl4pPr lvl="3" algn="r">
              <a:buNone/>
              <a:defRPr sz="2199">
                <a:solidFill>
                  <a:schemeClr val="dk2"/>
                </a:solidFill>
              </a:defRPr>
            </a:lvl4pPr>
            <a:lvl5pPr lvl="4" algn="r">
              <a:buNone/>
              <a:defRPr sz="2199">
                <a:solidFill>
                  <a:schemeClr val="dk2"/>
                </a:solidFill>
              </a:defRPr>
            </a:lvl5pPr>
            <a:lvl6pPr lvl="5" algn="r">
              <a:buNone/>
              <a:defRPr sz="2199">
                <a:solidFill>
                  <a:schemeClr val="dk2"/>
                </a:solidFill>
              </a:defRPr>
            </a:lvl6pPr>
            <a:lvl7pPr lvl="6" algn="r">
              <a:buNone/>
              <a:defRPr sz="2199">
                <a:solidFill>
                  <a:schemeClr val="dk2"/>
                </a:solidFill>
              </a:defRPr>
            </a:lvl7pPr>
            <a:lvl8pPr lvl="7" algn="r">
              <a:buNone/>
              <a:defRPr sz="2199">
                <a:solidFill>
                  <a:schemeClr val="dk2"/>
                </a:solidFill>
              </a:defRPr>
            </a:lvl8pPr>
            <a:lvl9pPr lvl="8" algn="r">
              <a:buNone/>
              <a:defRPr sz="2199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912092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3" r:id="rId12"/>
    <p:sldLayoutId id="2147483788" r:id="rId13"/>
    <p:sldLayoutId id="214748382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7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DBD26-0E0F-4957-8614-BE36CDA8B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61580" y="12076174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19076-C05D-48A0-AF75-EDD1263D4172}" type="datetime1">
              <a:rPr lang="en-US" smtClean="0"/>
              <a:t>9/7/2023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701983C-8D05-4DB6-9B94-F3B3C229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465453"/>
            <a:ext cx="17339786" cy="1237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6A0795-37C2-4778-8AE6-8C3E2CAB0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2198638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גרפיקה 7">
            <a:extLst>
              <a:ext uri="{FF2B5EF4-FFF2-40B4-BE49-F238E27FC236}">
                <a16:creationId xmlns:a16="http://schemas.microsoft.com/office/drawing/2014/main" id="{59AF9BFA-5377-4D7D-A843-341BE954578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7229210" y="10512586"/>
            <a:ext cx="2511585" cy="4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3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</p:sldLayoutIdLst>
  <p:hf hd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rgbClr val="1981AA"/>
          </a:solidFill>
          <a:latin typeface="Open Sans 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50000"/>
        </a:lnSpc>
        <a:spcBef>
          <a:spcPts val="1649"/>
        </a:spcBef>
        <a:buClr>
          <a:schemeClr val="accent3"/>
        </a:buClr>
        <a:buFont typeface="Guttman Mantova" panose="02010401010101010101" pitchFamily="2" charset="-79"/>
        <a:buChar char="»"/>
        <a:defRPr sz="3298" kern="1200">
          <a:solidFill>
            <a:srgbClr val="1B3E4C"/>
          </a:solidFill>
          <a:latin typeface="Open Sans "/>
          <a:ea typeface="+mn-ea"/>
          <a:cs typeface="+mn-cs"/>
        </a:defRPr>
      </a:lvl1pPr>
      <a:lvl2pPr marL="732981" indent="-280104" algn="l" defTabSz="1507846" rtl="0" eaLnBrk="1" latinLnBrk="0" hangingPunct="1">
        <a:lnSpc>
          <a:spcPct val="150000"/>
        </a:lnSpc>
        <a:spcBef>
          <a:spcPts val="824"/>
        </a:spcBef>
        <a:buClr>
          <a:srgbClr val="1B3E4C"/>
        </a:buClr>
        <a:buFontTx/>
        <a:buChar char="›"/>
        <a:defRPr sz="2968" kern="1200">
          <a:solidFill>
            <a:schemeClr val="accent2"/>
          </a:solidFill>
          <a:latin typeface="Open Sans "/>
          <a:ea typeface="+mn-ea"/>
          <a:cs typeface="+mn-cs"/>
        </a:defRPr>
      </a:lvl2pPr>
      <a:lvl3pPr marL="1034027" indent="-301046" algn="l" defTabSz="1507846" rtl="0" eaLnBrk="1" latinLnBrk="0" hangingPunct="1">
        <a:lnSpc>
          <a:spcPct val="150000"/>
        </a:lnSpc>
        <a:spcBef>
          <a:spcPts val="824"/>
        </a:spcBef>
        <a:buClr>
          <a:schemeClr val="accent6"/>
        </a:buClr>
        <a:buFont typeface="Wingdings" panose="05000000000000000000" pitchFamily="2" charset="2"/>
        <a:buChar char="§"/>
        <a:defRPr sz="2309" kern="1200">
          <a:solidFill>
            <a:schemeClr val="tx1"/>
          </a:solidFill>
          <a:latin typeface="Open Sans "/>
          <a:ea typeface="+mn-ea"/>
          <a:cs typeface="+mn-cs"/>
        </a:defRPr>
      </a:lvl3pPr>
      <a:lvl4pPr marL="1335072" indent="-301046" algn="l" defTabSz="1507846" rtl="0" eaLnBrk="1" latinLnBrk="0" hangingPunct="1">
        <a:lnSpc>
          <a:spcPct val="15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Open Sans "/>
          <a:ea typeface="+mn-ea"/>
          <a:cs typeface="+mn-cs"/>
        </a:defRPr>
      </a:lvl4pPr>
      <a:lvl5pPr marL="1615176" indent="-280104" algn="l" defTabSz="1507846" rtl="0" eaLnBrk="1" latinLnBrk="0" hangingPunct="1">
        <a:lnSpc>
          <a:spcPct val="150000"/>
        </a:lnSpc>
        <a:spcBef>
          <a:spcPts val="824"/>
        </a:spcBef>
        <a:buClr>
          <a:schemeClr val="accent3"/>
        </a:buClr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Open Sans 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DBD26-0E0F-4957-8614-BE36CDA8B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61580" y="12076174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19076-C05D-48A0-AF75-EDD1263D4172}" type="datetime1">
              <a:rPr lang="en-US" smtClean="0"/>
              <a:t>9/7/2023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701983C-8D05-4DB6-9B94-F3B3C229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464567"/>
            <a:ext cx="17339786" cy="1702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6A0795-37C2-4778-8AE6-8C3E2CAB0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2198638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363C196-E77B-4515-9FCB-9EC9AC5A3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" y="10178415"/>
            <a:ext cx="20104100" cy="1130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lumMod val="60000"/>
                    <a:lumOff val="40000"/>
                  </a:schemeClr>
                </a:solidFill>
                <a:latin typeface="Open Sans "/>
              </a:defRPr>
            </a:lvl1pPr>
          </a:lstStyle>
          <a:p>
            <a:r>
              <a:rPr lang="en-US">
                <a:cs typeface="Arial" pitchFamily="34" charset="0"/>
              </a:rPr>
              <a:t>©</a:t>
            </a:r>
            <a:r>
              <a:rPr lang="he-IL"/>
              <a:t> </a:t>
            </a:r>
            <a:r>
              <a:rPr lang="en-US">
                <a:cs typeface="Arial" pitchFamily="34" charset="0"/>
              </a:rPr>
              <a:t>2020 – Proprietary and Confidential Information of Continuity Software</a:t>
            </a:r>
          </a:p>
        </p:txBody>
      </p:sp>
    </p:spTree>
    <p:extLst>
      <p:ext uri="{BB962C8B-B14F-4D97-AF65-F5344CB8AC3E}">
        <p14:creationId xmlns:p14="http://schemas.microsoft.com/office/powerpoint/2010/main" val="241321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4" r:id="rId7"/>
    <p:sldLayoutId id="2147483725" r:id="rId8"/>
  </p:sldLayoutIdLst>
  <p:hf hd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rgbClr val="1981AA"/>
          </a:solidFill>
          <a:latin typeface="Open Sans 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50000"/>
        </a:lnSpc>
        <a:spcBef>
          <a:spcPts val="1649"/>
        </a:spcBef>
        <a:buClr>
          <a:schemeClr val="accent3"/>
        </a:buClr>
        <a:buFont typeface="Guttman Mantova" panose="02010401010101010101" pitchFamily="2" charset="-79"/>
        <a:buChar char="»"/>
        <a:defRPr sz="3298" kern="1200">
          <a:solidFill>
            <a:srgbClr val="1B3E4C"/>
          </a:solidFill>
          <a:latin typeface="Open Sans "/>
          <a:ea typeface="+mn-ea"/>
          <a:cs typeface="+mn-cs"/>
        </a:defRPr>
      </a:lvl1pPr>
      <a:lvl2pPr marL="732981" indent="-280104" algn="l" defTabSz="1507846" rtl="0" eaLnBrk="1" latinLnBrk="0" hangingPunct="1">
        <a:lnSpc>
          <a:spcPct val="150000"/>
        </a:lnSpc>
        <a:spcBef>
          <a:spcPts val="824"/>
        </a:spcBef>
        <a:buClr>
          <a:srgbClr val="1B3E4C"/>
        </a:buClr>
        <a:buFontTx/>
        <a:buChar char="›"/>
        <a:defRPr sz="2968" kern="1200">
          <a:solidFill>
            <a:schemeClr val="accent2"/>
          </a:solidFill>
          <a:latin typeface="Open Sans "/>
          <a:ea typeface="+mn-ea"/>
          <a:cs typeface="+mn-cs"/>
        </a:defRPr>
      </a:lvl2pPr>
      <a:lvl3pPr marL="1034027" indent="-301046" algn="l" defTabSz="1507846" rtl="0" eaLnBrk="1" latinLnBrk="0" hangingPunct="1">
        <a:lnSpc>
          <a:spcPct val="150000"/>
        </a:lnSpc>
        <a:spcBef>
          <a:spcPts val="824"/>
        </a:spcBef>
        <a:buClr>
          <a:schemeClr val="accent6"/>
        </a:buClr>
        <a:buFont typeface="Wingdings" panose="05000000000000000000" pitchFamily="2" charset="2"/>
        <a:buChar char="§"/>
        <a:defRPr sz="2309" kern="1200">
          <a:solidFill>
            <a:schemeClr val="tx1"/>
          </a:solidFill>
          <a:latin typeface="Open Sans "/>
          <a:ea typeface="+mn-ea"/>
          <a:cs typeface="+mn-cs"/>
        </a:defRPr>
      </a:lvl3pPr>
      <a:lvl4pPr marL="1335072" indent="-301046" algn="l" defTabSz="1507846" rtl="0" eaLnBrk="1" latinLnBrk="0" hangingPunct="1">
        <a:lnSpc>
          <a:spcPct val="15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Open Sans "/>
          <a:ea typeface="+mn-ea"/>
          <a:cs typeface="+mn-cs"/>
        </a:defRPr>
      </a:lvl4pPr>
      <a:lvl5pPr marL="1615176" indent="-280104" algn="l" defTabSz="1507846" rtl="0" eaLnBrk="1" latinLnBrk="0" hangingPunct="1">
        <a:lnSpc>
          <a:spcPct val="150000"/>
        </a:lnSpc>
        <a:spcBef>
          <a:spcPts val="824"/>
        </a:spcBef>
        <a:buClr>
          <a:schemeClr val="accent3"/>
        </a:buClr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Open Sans 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DBD26-0E0F-4957-8614-BE36CDA8BC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961580" y="12076174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19076-C05D-48A0-AF75-EDD1263D4172}" type="datetime1">
              <a:rPr lang="en-US" smtClean="0"/>
              <a:t>9/7/2023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701983C-8D05-4DB6-9B94-F3B3C229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464567"/>
            <a:ext cx="17339786" cy="1702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6A0795-37C2-4778-8AE6-8C3E2CAB0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2198638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363C196-E77B-4515-9FCB-9EC9AC5A3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" y="10178415"/>
            <a:ext cx="20104100" cy="11309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49">
                <a:solidFill>
                  <a:schemeClr val="tx1">
                    <a:lumMod val="60000"/>
                    <a:lumOff val="40000"/>
                  </a:schemeClr>
                </a:solidFill>
                <a:latin typeface="Open Sans "/>
              </a:defRPr>
            </a:lvl1pPr>
          </a:lstStyle>
          <a:p>
            <a:r>
              <a:rPr lang="en-US">
                <a:cs typeface="Arial" pitchFamily="34" charset="0"/>
              </a:rPr>
              <a:t>©</a:t>
            </a:r>
            <a:r>
              <a:rPr lang="he-IL"/>
              <a:t> </a:t>
            </a:r>
            <a:r>
              <a:rPr lang="en-US">
                <a:cs typeface="Arial" pitchFamily="34" charset="0"/>
              </a:rPr>
              <a:t>2020 – Proprietary and Confidential Information of Continuity Software</a:t>
            </a:r>
          </a:p>
        </p:txBody>
      </p:sp>
    </p:spTree>
    <p:extLst>
      <p:ext uri="{BB962C8B-B14F-4D97-AF65-F5344CB8AC3E}">
        <p14:creationId xmlns:p14="http://schemas.microsoft.com/office/powerpoint/2010/main" val="29590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1" r:id="rId7"/>
    <p:sldLayoutId id="2147483762" r:id="rId8"/>
  </p:sldLayoutIdLst>
  <p:hf hd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rgbClr val="1981AA"/>
          </a:solidFill>
          <a:latin typeface="Open Sans 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50000"/>
        </a:lnSpc>
        <a:spcBef>
          <a:spcPts val="1649"/>
        </a:spcBef>
        <a:buClr>
          <a:schemeClr val="accent3"/>
        </a:buClr>
        <a:buFont typeface="Guttman Mantova" panose="02010401010101010101" pitchFamily="2" charset="-79"/>
        <a:buChar char="»"/>
        <a:defRPr sz="3298" kern="1200">
          <a:solidFill>
            <a:srgbClr val="1B3E4C"/>
          </a:solidFill>
          <a:latin typeface="Open Sans "/>
          <a:ea typeface="+mn-ea"/>
          <a:cs typeface="+mn-cs"/>
        </a:defRPr>
      </a:lvl1pPr>
      <a:lvl2pPr marL="732981" indent="-280104" algn="l" defTabSz="1507846" rtl="0" eaLnBrk="1" latinLnBrk="0" hangingPunct="1">
        <a:lnSpc>
          <a:spcPct val="150000"/>
        </a:lnSpc>
        <a:spcBef>
          <a:spcPts val="824"/>
        </a:spcBef>
        <a:buClr>
          <a:srgbClr val="1B3E4C"/>
        </a:buClr>
        <a:buFontTx/>
        <a:buChar char="›"/>
        <a:defRPr sz="2968" kern="1200">
          <a:solidFill>
            <a:schemeClr val="accent2"/>
          </a:solidFill>
          <a:latin typeface="Open Sans "/>
          <a:ea typeface="+mn-ea"/>
          <a:cs typeface="+mn-cs"/>
        </a:defRPr>
      </a:lvl2pPr>
      <a:lvl3pPr marL="1034027" indent="-301046" algn="l" defTabSz="1507846" rtl="0" eaLnBrk="1" latinLnBrk="0" hangingPunct="1">
        <a:lnSpc>
          <a:spcPct val="150000"/>
        </a:lnSpc>
        <a:spcBef>
          <a:spcPts val="824"/>
        </a:spcBef>
        <a:buClr>
          <a:schemeClr val="accent6"/>
        </a:buClr>
        <a:buFont typeface="Wingdings" panose="05000000000000000000" pitchFamily="2" charset="2"/>
        <a:buChar char="§"/>
        <a:defRPr sz="2309" kern="1200">
          <a:solidFill>
            <a:schemeClr val="tx1"/>
          </a:solidFill>
          <a:latin typeface="Open Sans "/>
          <a:ea typeface="+mn-ea"/>
          <a:cs typeface="+mn-cs"/>
        </a:defRPr>
      </a:lvl3pPr>
      <a:lvl4pPr marL="1335072" indent="-301046" algn="l" defTabSz="1507846" rtl="0" eaLnBrk="1" latinLnBrk="0" hangingPunct="1">
        <a:lnSpc>
          <a:spcPct val="15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Open Sans "/>
          <a:ea typeface="+mn-ea"/>
          <a:cs typeface="+mn-cs"/>
        </a:defRPr>
      </a:lvl4pPr>
      <a:lvl5pPr marL="1615176" indent="-280104" algn="l" defTabSz="1507846" rtl="0" eaLnBrk="1" latinLnBrk="0" hangingPunct="1">
        <a:lnSpc>
          <a:spcPct val="150000"/>
        </a:lnSpc>
        <a:spcBef>
          <a:spcPts val="824"/>
        </a:spcBef>
        <a:buClr>
          <a:schemeClr val="accent3"/>
        </a:buClr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Open Sans 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360E3-F958-9BC8-FCAB-941F36CC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5E06E-2B65-0D90-785E-8380345BA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3F956-9816-50E8-6D68-EA43A44B3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24B41-8A11-4E00-92E5-28114A4D54E9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D9464-0235-8104-65F1-79861027D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3B7D2-0672-0865-7605-3341D7B3E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51EA2-FCF0-4877-A4C8-A406A64EF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6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A51EA-7C77-7723-0507-F940851E5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721943" y="10204847"/>
            <a:ext cx="712020" cy="6021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484" b="1">
                <a:solidFill>
                  <a:srgbClr val="0E1E75"/>
                </a:solidFill>
              </a:defRPr>
            </a:lvl1pPr>
          </a:lstStyle>
          <a:p>
            <a:fld id="{5E325CEB-D25B-4677-B99C-799490CF46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A2E9E-7BAF-1BC1-75E3-10534134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D36D1-3056-7953-D60D-6371A9D49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61E0B-6417-5C21-4AD5-EC955DE92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E2DD8-C0CF-42CE-AE60-BB4B22470180}" type="datetime1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7826-49CD-95C9-9A47-9C94D382D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Google Shape;54;p13">
            <a:extLst>
              <a:ext uri="{FF2B5EF4-FFF2-40B4-BE49-F238E27FC236}">
                <a16:creationId xmlns:a16="http://schemas.microsoft.com/office/drawing/2014/main" id="{1611B494-BAE7-DAEB-1C81-87A60EBBE1AC}"/>
              </a:ext>
            </a:extLst>
          </p:cNvPr>
          <p:cNvPicPr preferRelativeResize="0"/>
          <p:nvPr userDrawn="1"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782705" y="10471621"/>
            <a:ext cx="1706754" cy="211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41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</p:sldLayoutIdLst>
  <p:hf sldNum="0" hdr="0" ftr="0" dt="0"/>
  <p:txStyles>
    <p:titleStyle>
      <a:lvl1pPr algn="l" defTabSz="1507846" rtl="0" eaLnBrk="1" latinLnBrk="0" hangingPunct="1">
        <a:lnSpc>
          <a:spcPct val="90000"/>
        </a:lnSpc>
        <a:spcBef>
          <a:spcPct val="0"/>
        </a:spcBef>
        <a:buNone/>
        <a:defRPr sz="7256" b="1" kern="1200">
          <a:solidFill>
            <a:srgbClr val="0E1E75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90000"/>
        </a:lnSpc>
        <a:spcBef>
          <a:spcPts val="1649"/>
        </a:spcBef>
        <a:buFont typeface="Arial" panose="020B0604020202020204" pitchFamily="34" charset="0"/>
        <a:buChar char="•"/>
        <a:defRPr sz="4617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95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329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17" Type="http://schemas.openxmlformats.org/officeDocument/2006/relationships/image" Target="../media/image121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5" Type="http://schemas.openxmlformats.org/officeDocument/2006/relationships/image" Target="../media/image119.svg"/><Relationship Id="rId10" Type="http://schemas.openxmlformats.org/officeDocument/2006/relationships/image" Target="../media/image114.png"/><Relationship Id="rId19" Type="http://schemas.openxmlformats.org/officeDocument/2006/relationships/image" Target="../media/image123.svg"/><Relationship Id="rId4" Type="http://schemas.openxmlformats.org/officeDocument/2006/relationships/image" Target="../media/image108.png"/><Relationship Id="rId9" Type="http://schemas.openxmlformats.org/officeDocument/2006/relationships/image" Target="../media/image113.svg"/><Relationship Id="rId1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8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8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8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sv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12" Type="http://schemas.openxmlformats.org/officeDocument/2006/relationships/image" Target="../media/image116.png"/><Relationship Id="rId17" Type="http://schemas.openxmlformats.org/officeDocument/2006/relationships/image" Target="../media/image121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0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svg"/><Relationship Id="rId15" Type="http://schemas.openxmlformats.org/officeDocument/2006/relationships/image" Target="../media/image119.svg"/><Relationship Id="rId10" Type="http://schemas.openxmlformats.org/officeDocument/2006/relationships/image" Target="../media/image114.png"/><Relationship Id="rId19" Type="http://schemas.openxmlformats.org/officeDocument/2006/relationships/image" Target="../media/image123.svg"/><Relationship Id="rId4" Type="http://schemas.openxmlformats.org/officeDocument/2006/relationships/image" Target="../media/image108.png"/><Relationship Id="rId9" Type="http://schemas.openxmlformats.org/officeDocument/2006/relationships/image" Target="../media/image113.svg"/><Relationship Id="rId14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hyperlink" Target="https://www.linkedin.com/in/jefffarinich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jpe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574" y="4587875"/>
            <a:ext cx="6770953" cy="83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453C3-4815-4675-B03D-155E6773F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50" y="5959475"/>
            <a:ext cx="3913021" cy="894405"/>
          </a:xfrm>
          <a:prstGeom prst="rect">
            <a:avLst/>
          </a:prstGeom>
        </p:spPr>
      </p:pic>
      <p:sp>
        <p:nvSpPr>
          <p:cNvPr id="4" name="Subtitle 1">
            <a:extLst>
              <a:ext uri="{FF2B5EF4-FFF2-40B4-BE49-F238E27FC236}">
                <a16:creationId xmlns:a16="http://schemas.microsoft.com/office/drawing/2014/main" id="{D9F69ED9-21FD-43CC-8071-C5757DB86378}"/>
              </a:ext>
            </a:extLst>
          </p:cNvPr>
          <p:cNvSpPr txBox="1">
            <a:spLocks/>
          </p:cNvSpPr>
          <p:nvPr/>
        </p:nvSpPr>
        <p:spPr>
          <a:xfrm>
            <a:off x="2757250" y="8016875"/>
            <a:ext cx="14991000" cy="12848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507846">
              <a:lnSpc>
                <a:spcPct val="100000"/>
              </a:lnSpc>
              <a:spcBef>
                <a:spcPts val="1979"/>
              </a:spcBef>
              <a:spcAft>
                <a:spcPts val="1979"/>
              </a:spcAft>
              <a:buFont typeface="Guttman Mantova" panose="02010401010101010101" pitchFamily="2" charset="-79"/>
              <a:buNone/>
            </a:pPr>
            <a:r>
              <a:rPr lang="en-US" sz="3600">
                <a:solidFill>
                  <a:schemeClr val="bg1"/>
                </a:solidFill>
                <a:latin typeface="Open Sans" panose="020B0606030504020204"/>
                <a:cs typeface="Segoe UI" panose="020B0502040204020203" pitchFamily="34" charset="0"/>
              </a:rPr>
              <a:t>Yaniv Valik, VP Products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1">
            <a:extLst>
              <a:ext uri="{FF2B5EF4-FFF2-40B4-BE49-F238E27FC236}">
                <a16:creationId xmlns:a16="http://schemas.microsoft.com/office/drawing/2014/main" id="{586D3264-6E65-4BBF-A635-ECB13A357B04}"/>
              </a:ext>
            </a:extLst>
          </p:cNvPr>
          <p:cNvSpPr txBox="1">
            <a:spLocks/>
          </p:cNvSpPr>
          <p:nvPr/>
        </p:nvSpPr>
        <p:spPr>
          <a:xfrm>
            <a:off x="2851573" y="3010804"/>
            <a:ext cx="14400953" cy="2766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7225"/>
              </a:buClr>
              <a:buSzTx/>
              <a:buFont typeface="Guttman Mantova" panose="02010401010101010101" pitchFamily="2" charset="-79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storage infrastructure can be one of the most-impacted solutions attacked by ransomware, it initially receives limited attention by security and storage leaders.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BD7455-9942-4A7F-9825-331E3A4815B2}"/>
              </a:ext>
            </a:extLst>
          </p:cNvPr>
          <p:cNvSpPr txBox="1"/>
          <p:nvPr/>
        </p:nvSpPr>
        <p:spPr>
          <a:xfrm>
            <a:off x="2175095" y="2073589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F6B9C7-D913-4107-9DFF-77793B9CEB17}"/>
              </a:ext>
            </a:extLst>
          </p:cNvPr>
          <p:cNvSpPr txBox="1"/>
          <p:nvPr/>
        </p:nvSpPr>
        <p:spPr>
          <a:xfrm>
            <a:off x="16708268" y="5394263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2B21F24-F532-41D6-A149-115023F57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325"/>
            <a:ext cx="20105771" cy="12277475"/>
          </a:xfrm>
          <a:prstGeom prst="rect">
            <a:avLst/>
          </a:prstGeom>
          <a:solidFill>
            <a:srgbClr val="0E1E75"/>
          </a:solidFill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id="{BE21C68A-F3A8-457C-8824-D407B5084C1A}"/>
              </a:ext>
            </a:extLst>
          </p:cNvPr>
          <p:cNvSpPr txBox="1">
            <a:spLocks/>
          </p:cNvSpPr>
          <p:nvPr/>
        </p:nvSpPr>
        <p:spPr>
          <a:xfrm>
            <a:off x="3003973" y="3163204"/>
            <a:ext cx="14400953" cy="2766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7225"/>
              </a:buClr>
              <a:buSzTx/>
              <a:buFont typeface="Guttman Mantova" panose="02010401010101010101" pitchFamily="2" charset="-79"/>
              <a:buNone/>
              <a:tabLst/>
              <a:defRPr/>
            </a:pPr>
            <a:r>
              <a:rPr kumimoji="0" lang="en-US" sz="54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Conduct both automated authenticated and unauthenticated scans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7068A-CA68-4549-978D-F7F1CB70D896}"/>
              </a:ext>
            </a:extLst>
          </p:cNvPr>
          <p:cNvSpPr txBox="1"/>
          <p:nvPr/>
        </p:nvSpPr>
        <p:spPr>
          <a:xfrm>
            <a:off x="2232899" y="2225989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266F6-81DB-4CB5-A9B8-E7FD349FCD47}"/>
              </a:ext>
            </a:extLst>
          </p:cNvPr>
          <p:cNvSpPr txBox="1"/>
          <p:nvPr/>
        </p:nvSpPr>
        <p:spPr>
          <a:xfrm>
            <a:off x="13822862" y="4157372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032" name="Picture 8" descr="Cis Controls Logo, HD Png Download , Transparent Png Image - PNGitem">
            <a:extLst>
              <a:ext uri="{FF2B5EF4-FFF2-40B4-BE49-F238E27FC236}">
                <a16:creationId xmlns:a16="http://schemas.microsoft.com/office/drawing/2014/main" id="{0AF8ED3B-CA03-B9B3-68EB-18B526E3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28" y="1581260"/>
            <a:ext cx="5737641" cy="124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8531138B-6C02-6F87-A609-2E5F7798D99D}"/>
              </a:ext>
            </a:extLst>
          </p:cNvPr>
          <p:cNvSpPr txBox="1">
            <a:spLocks/>
          </p:cNvSpPr>
          <p:nvPr/>
        </p:nvSpPr>
        <p:spPr>
          <a:xfrm>
            <a:off x="1891862" y="7272008"/>
            <a:ext cx="17657380" cy="4326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Develop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and maintain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current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baseline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configuration…</a:t>
            </a:r>
          </a:p>
          <a:p>
            <a:pPr marL="274320" marR="0" lvl="0" indent="-27432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Establish ... the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most restrictive mode</a:t>
            </a:r>
          </a:p>
          <a:p>
            <a:pPr marL="274320" marR="0" lvl="0" indent="-27432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Implement the configuration settings</a:t>
            </a:r>
          </a:p>
          <a:p>
            <a:pPr marL="274320" marR="0" lvl="0" indent="-27432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Identify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and approve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deviations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from established configuration setting</a:t>
            </a:r>
          </a:p>
          <a:p>
            <a:pPr marL="274320" marR="0" lvl="0" indent="-274320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Monitor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control changes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to the configuration settings</a:t>
            </a:r>
          </a:p>
        </p:txBody>
      </p:sp>
      <p:pic>
        <p:nvPicPr>
          <p:cNvPr id="1034" name="Picture 10" descr="What to Expect in NIST SP 800-53 Revision 5 - Pratum">
            <a:extLst>
              <a:ext uri="{FF2B5EF4-FFF2-40B4-BE49-F238E27FC236}">
                <a16:creationId xmlns:a16="http://schemas.microsoft.com/office/drawing/2014/main" id="{AAF5DECC-B3DE-6A9C-3597-34FCB854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523" y="5655971"/>
            <a:ext cx="359092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B0D0A3-7077-CA1E-5742-6DD255C361FB}"/>
              </a:ext>
            </a:extLst>
          </p:cNvPr>
          <p:cNvSpPr txBox="1"/>
          <p:nvPr/>
        </p:nvSpPr>
        <p:spPr>
          <a:xfrm>
            <a:off x="1032237" y="6237191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486CD-2F9D-8606-1891-1E62FC16DAF7}"/>
              </a:ext>
            </a:extLst>
          </p:cNvPr>
          <p:cNvSpPr txBox="1"/>
          <p:nvPr/>
        </p:nvSpPr>
        <p:spPr>
          <a:xfrm>
            <a:off x="16258549" y="10596119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895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FD9B7D-29DA-4AC4-9359-94AB46E1AE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65" y="2149475"/>
            <a:ext cx="6845685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27146D4-AAAA-466A-810B-6919C4F77170}"/>
              </a:ext>
            </a:extLst>
          </p:cNvPr>
          <p:cNvGraphicFramePr>
            <a:graphicFrameLocks noGrp="1"/>
          </p:cNvGraphicFramePr>
          <p:nvPr/>
        </p:nvGraphicFramePr>
        <p:xfrm>
          <a:off x="7827010" y="783848"/>
          <a:ext cx="11857637" cy="980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522">
                  <a:extLst>
                    <a:ext uri="{9D8B030D-6E8A-4147-A177-3AD203B41FA5}">
                      <a16:colId xmlns:a16="http://schemas.microsoft.com/office/drawing/2014/main" val="3173365256"/>
                    </a:ext>
                  </a:extLst>
                </a:gridCol>
                <a:gridCol w="4100984">
                  <a:extLst>
                    <a:ext uri="{9D8B030D-6E8A-4147-A177-3AD203B41FA5}">
                      <a16:colId xmlns:a16="http://schemas.microsoft.com/office/drawing/2014/main" val="2787362407"/>
                    </a:ext>
                  </a:extLst>
                </a:gridCol>
                <a:gridCol w="4021131">
                  <a:extLst>
                    <a:ext uri="{9D8B030D-6E8A-4147-A177-3AD203B41FA5}">
                      <a16:colId xmlns:a16="http://schemas.microsoft.com/office/drawing/2014/main" val="436411162"/>
                    </a:ext>
                  </a:extLst>
                </a:gridCol>
              </a:tblGrid>
              <a:tr h="547366">
                <a:tc>
                  <a:txBody>
                    <a:bodyPr/>
                    <a:lstStyle/>
                    <a:p>
                      <a:pPr algn="just"/>
                      <a:endParaRPr lang="en-US" sz="1600" b="0" dirty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9E1AB"/>
                        </a:buClr>
                        <a:buFont typeface="Arial" panose="020B0604020202020204" pitchFamily="34" charset="0"/>
                        <a:buNone/>
                      </a:pPr>
                      <a:endParaRPr lang="en-US" sz="1600" b="0" dirty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E7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474476"/>
                  </a:ext>
                </a:extLst>
              </a:tr>
              <a:tr h="92975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Markets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Vulnerability Assessment</a:t>
                      </a:r>
                    </a:p>
                    <a:p>
                      <a:pPr marL="285750" marR="0" lvl="0" indent="-28575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Security Posture Management</a:t>
                      </a:r>
                    </a:p>
                    <a:p>
                      <a:pPr marL="285750" indent="-285750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storage security</a:t>
                      </a:r>
                      <a:endParaRPr lang="en-US" sz="1600" b="0" dirty="0">
                        <a:solidFill>
                          <a:srgbClr val="5758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Vulnerability Assessment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9E1AB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Security Posture Management</a:t>
                      </a:r>
                    </a:p>
                    <a:p>
                      <a:pPr marL="285750" marR="0" lvl="0" indent="-285750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Web Application security</a:t>
                      </a:r>
                      <a:endParaRPr lang="en-US" sz="1600" dirty="0">
                        <a:solidFill>
                          <a:srgbClr val="5758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217663"/>
                  </a:ext>
                </a:extLst>
              </a:tr>
              <a:tr h="326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Focus Area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Storage and Backup</a:t>
                      </a: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u="none" strike="noStrike" cap="none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Network, Host and Desktops</a:t>
                      </a:r>
                      <a:endParaRPr lang="en-US" sz="1600" b="1" dirty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31934"/>
                  </a:ext>
                </a:extLst>
              </a:tr>
              <a:tr h="9719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 Scanned Platform Types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OS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/ Backup Software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(Storage)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Host / Mobile OS, DBMS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Host Software </a:t>
                      </a:r>
                    </a:p>
                    <a:p>
                      <a:pPr marL="285750" indent="-285750" algn="l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(Ethernet)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144058"/>
                  </a:ext>
                </a:extLst>
              </a:tr>
              <a:tr h="451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Coverage for Storage/Backup Systems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&gt;88%</a:t>
                      </a:r>
                      <a:endParaRPr lang="en-US" sz="1600" b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FF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 &lt;5%</a:t>
                      </a:r>
                      <a:endParaRPr lang="en-US" sz="1600" b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04510"/>
                  </a:ext>
                </a:extLst>
              </a:tr>
              <a:tr h="4580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Storage/Backup VULN. Catalog 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Up to date / Continuously updated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Poor / Outdated / Rarely updated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184131"/>
                  </a:ext>
                </a:extLst>
              </a:tr>
              <a:tr h="5078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Storage/Backup CONFIGURATION Hardening/Compliance Checks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&gt;1500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Negligible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399763"/>
                  </a:ext>
                </a:extLst>
              </a:tr>
              <a:tr h="412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AUTHENTICATED SCAN for Storage/Backup Systems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00B05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Nearly none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2532092"/>
                  </a:ext>
                </a:extLst>
              </a:tr>
              <a:tr h="412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Storage/Backup Configuration Change Tracking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Yes</a:t>
                      </a:r>
                      <a:endParaRPr lang="en-US" sz="1600" b="0" dirty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</a:t>
                      </a:r>
                    </a:p>
                  </a:txBody>
                  <a:tcPr marL="64008" marR="64008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554109"/>
                  </a:ext>
                </a:extLst>
              </a:tr>
              <a:tr h="262216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Storage/Backup Analysis method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Storage/Backup-Aware scan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Storage-savvy analysis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Deep understanding of Storage/Backup models and configurations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Authenticated scan running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per-technology/model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b="0" u="sng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API/CLI</a:t>
                      </a:r>
                      <a:endParaRPr lang="en-US" sz="1600" b="0" dirty="0">
                        <a:solidFill>
                          <a:srgbClr val="5758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Scanning through specific API/CLI of Dell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PowerMax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Pure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Cohesity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Dell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ECS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EMC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Domain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Dell </a:t>
                      </a: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Unity</a:t>
                      </a:r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and more.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Web / Linux / Network</a:t>
                      </a:r>
                      <a:endParaRPr lang="en-US" sz="1600" dirty="0">
                        <a:solidFill>
                          <a:srgbClr val="5758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Web App / Linux Vulnerability detection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network/credential-less checks</a:t>
                      </a:r>
                    </a:p>
                    <a:p>
                      <a:pPr algn="just"/>
                      <a:endParaRPr lang="en-US" sz="1600" b="0" dirty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739435"/>
                  </a:ext>
                </a:extLst>
              </a:tr>
              <a:tr h="326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API &amp; Integration</a:t>
                      </a: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  <a:endParaRPr lang="en-US" sz="1600" b="0" dirty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 dirty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Yes</a:t>
                      </a:r>
                      <a:endParaRPr lang="en-US" sz="1600" b="0" dirty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4008" marR="64008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755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8CF038D0-6A49-412F-9F8B-35280DE8A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" y="5654675"/>
            <a:ext cx="2994072" cy="540553"/>
          </a:xfrm>
          <a:prstGeom prst="rect">
            <a:avLst/>
          </a:prstGeom>
          <a:solidFill>
            <a:srgbClr val="FFBDBD"/>
          </a:solidFill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FD53E6-E83B-4F9E-A814-E0550ACC3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104" y="783848"/>
            <a:ext cx="2422499" cy="55371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190510E4-AB50-48D8-A5EB-43CD1F75069D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 err="1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StorageGuard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 vs Nessus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B7DA8-7501-3E93-EDE9-0E04C3C5F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3113" y="826996"/>
            <a:ext cx="1570135" cy="467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FFFE8-6AA3-DA0A-080C-9F4E937AA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699" y="5654674"/>
            <a:ext cx="1817090" cy="5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23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FD9B7D-29DA-4AC4-9359-94AB46E1AE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565" y="2149475"/>
            <a:ext cx="6845685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27146D4-AAAA-466A-810B-6919C4F77170}"/>
              </a:ext>
            </a:extLst>
          </p:cNvPr>
          <p:cNvGraphicFramePr>
            <a:graphicFrameLocks noGrp="1"/>
          </p:cNvGraphicFramePr>
          <p:nvPr/>
        </p:nvGraphicFramePr>
        <p:xfrm>
          <a:off x="7842250" y="783848"/>
          <a:ext cx="11857637" cy="9976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5522">
                  <a:extLst>
                    <a:ext uri="{9D8B030D-6E8A-4147-A177-3AD203B41FA5}">
                      <a16:colId xmlns:a16="http://schemas.microsoft.com/office/drawing/2014/main" val="3173365256"/>
                    </a:ext>
                  </a:extLst>
                </a:gridCol>
                <a:gridCol w="4100984">
                  <a:extLst>
                    <a:ext uri="{9D8B030D-6E8A-4147-A177-3AD203B41FA5}">
                      <a16:colId xmlns:a16="http://schemas.microsoft.com/office/drawing/2014/main" val="2787362407"/>
                    </a:ext>
                  </a:extLst>
                </a:gridCol>
                <a:gridCol w="4021131">
                  <a:extLst>
                    <a:ext uri="{9D8B030D-6E8A-4147-A177-3AD203B41FA5}">
                      <a16:colId xmlns:a16="http://schemas.microsoft.com/office/drawing/2014/main" val="436411162"/>
                    </a:ext>
                  </a:extLst>
                </a:gridCol>
              </a:tblGrid>
              <a:tr h="547366"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Clr>
                          <a:srgbClr val="09E1AB"/>
                        </a:buClr>
                        <a:buFont typeface="Arial" panose="020B0604020202020204" pitchFamily="34" charset="0"/>
                        <a:buNone/>
                      </a:pP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1E7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474476"/>
                  </a:ext>
                </a:extLst>
              </a:tr>
              <a:tr h="92975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Markets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Vulnerability Assessment</a:t>
                      </a:r>
                    </a:p>
                    <a:p>
                      <a:pPr marL="285750" marR="0" lvl="0" indent="-28575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Security Posture Management</a:t>
                      </a:r>
                    </a:p>
                    <a:p>
                      <a:pPr marL="285750" indent="-285750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storage security</a:t>
                      </a:r>
                      <a:endParaRPr lang="en-US" sz="1600" b="0">
                        <a:solidFill>
                          <a:srgbClr val="5758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Vulnerability Assessment</a:t>
                      </a:r>
                    </a:p>
                    <a:p>
                      <a:pPr marL="285750" indent="-285750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Web Application security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217663"/>
                  </a:ext>
                </a:extLst>
              </a:tr>
              <a:tr h="326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Focus Area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Font typeface="Wingdings" panose="05000000000000000000" pitchFamily="2" charset="2"/>
                        <a:buNone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Data Storage and Backup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Host and Desktops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331934"/>
                  </a:ext>
                </a:extLst>
              </a:tr>
              <a:tr h="9719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Main Scanned Platform Types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OS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/ Backup Software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(Storage)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Host / Mobile OS, DBMS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Host Software </a:t>
                      </a:r>
                    </a:p>
                    <a:p>
                      <a:pPr marL="285750" indent="-285750" algn="l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 (Ethernet)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144058"/>
                  </a:ext>
                </a:extLst>
              </a:tr>
              <a:tr h="45125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Coverage for Enterprise Storage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&gt;88%</a:t>
                      </a:r>
                      <a:endParaRPr lang="en-US" sz="1600" b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FF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 &lt;9%</a:t>
                      </a:r>
                      <a:endParaRPr lang="en-US" sz="1600" b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04510"/>
                  </a:ext>
                </a:extLst>
              </a:tr>
              <a:tr h="45804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Vulnerability Knowledgebase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Up to date / Continuously updated</a:t>
                      </a:r>
                      <a:endParaRPr lang="en-US" sz="1600" b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FF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Poor / Outdated / Rarely updated</a:t>
                      </a:r>
                      <a:endParaRPr lang="en-US" sz="1600" b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8184131"/>
                  </a:ext>
                </a:extLst>
              </a:tr>
              <a:tr h="5078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Configuration Hardening Checks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&gt;1000</a:t>
                      </a:r>
                      <a:endParaRPr lang="en-US" sz="1600" b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FF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&lt;100</a:t>
                      </a:r>
                      <a:endParaRPr lang="en-US" sz="1600" b="0">
                        <a:solidFill>
                          <a:srgbClr val="FF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399763"/>
                  </a:ext>
                </a:extLst>
              </a:tr>
              <a:tr h="41279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Configuration Change Tracking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00B05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Yes</a:t>
                      </a:r>
                      <a:endParaRPr lang="en-US" sz="1600" b="0">
                        <a:solidFill>
                          <a:srgbClr val="00B05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rgbClr val="FF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554109"/>
                  </a:ext>
                </a:extLst>
              </a:tr>
              <a:tr h="96631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Scan Frequency for Enterprise Storage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User-defined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Daily (default) / Every X hours / Weekly / Monthly / User-defined / Ad-hoc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User-defined</a:t>
                      </a:r>
                    </a:p>
                    <a:p>
                      <a:pPr algn="ctr"/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Typically, infrequent (every X months)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011513"/>
                  </a:ext>
                </a:extLst>
              </a:tr>
              <a:tr h="32850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Analysis method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Storage-Aware scan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Storage-savvy analysis including review of LUNs, volumes zoning, masking, etc.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Specialized Storage vulnerability and configuration hardening analysis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access control analysis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software analysis</a:t>
                      </a:r>
                    </a:p>
                    <a:p>
                      <a:pPr marL="285750" indent="-285750" algn="l"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Storage CLI / API / Config files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Web / Linux / Network</a:t>
                      </a:r>
                      <a:endParaRPr lang="en-US" sz="1600">
                        <a:solidFill>
                          <a:srgbClr val="57585B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Web App / Linux Vulnerability detection</a:t>
                      </a:r>
                    </a:p>
                    <a:p>
                      <a:pPr marL="285750" marR="0" lvl="0" indent="-28575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  <a:buClr>
                          <a:srgbClr val="09E1AB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60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Generic network checks</a:t>
                      </a:r>
                    </a:p>
                    <a:p>
                      <a:pPr algn="just"/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739435"/>
                  </a:ext>
                </a:extLst>
              </a:tr>
              <a:tr h="326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REST, SQL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 cap="none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REST</a:t>
                      </a:r>
                      <a:endParaRPr lang="en-US" sz="1600" b="0">
                        <a:solidFill>
                          <a:srgbClr val="57585B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787552"/>
                  </a:ext>
                </a:extLst>
              </a:tr>
              <a:tr h="326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Policy &amp; Compliance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rgbClr val="57585B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rgbClr val="57585B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443035"/>
                  </a:ext>
                </a:extLst>
              </a:tr>
              <a:tr h="32627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0000"/>
                        </a:lnSpc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600" b="1">
                          <a:solidFill>
                            <a:srgbClr val="57585B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Integration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rgbClr val="57585B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rgbClr val="57585B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148066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24ECC261-40F7-47AD-A483-EE5D3322AFC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504" y="867027"/>
            <a:ext cx="1274546" cy="35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E07F41DE-E9D8-4D16-843B-AD113064F2F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29" y="5716907"/>
            <a:ext cx="1981200" cy="49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038D0-6A49-412F-9F8B-35280DE8A3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" y="5654675"/>
            <a:ext cx="2994072" cy="540553"/>
          </a:xfrm>
          <a:prstGeom prst="rect">
            <a:avLst/>
          </a:prstGeom>
          <a:solidFill>
            <a:srgbClr val="FFBDBD"/>
          </a:solidFill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FD53E6-E83B-4F9E-A814-E0550ACC3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104" y="783848"/>
            <a:ext cx="2422499" cy="553714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190510E4-AB50-48D8-A5EB-43CD1F75069D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 err="1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StorageGuard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 vs Qualys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7830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1">
            <a:extLst>
              <a:ext uri="{FF2B5EF4-FFF2-40B4-BE49-F238E27FC236}">
                <a16:creationId xmlns:a16="http://schemas.microsoft.com/office/drawing/2014/main" id="{586D3264-6E65-4BBF-A635-ECB13A357B04}"/>
              </a:ext>
            </a:extLst>
          </p:cNvPr>
          <p:cNvSpPr txBox="1">
            <a:spLocks/>
          </p:cNvSpPr>
          <p:nvPr/>
        </p:nvSpPr>
        <p:spPr>
          <a:xfrm>
            <a:off x="2851573" y="3168464"/>
            <a:ext cx="14400953" cy="2766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7225"/>
              </a:buClr>
              <a:buSzTx/>
              <a:buFont typeface="Guttman Mantova" panose="02010401010101010101" pitchFamily="2" charset="-79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storage infrastructure can be one of the most-impacted solutions attacked by ransomware, it initially receives limited attention by security and storage leaders.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BD7455-9942-4A7F-9825-331E3A4815B2}"/>
              </a:ext>
            </a:extLst>
          </p:cNvPr>
          <p:cNvSpPr txBox="1"/>
          <p:nvPr/>
        </p:nvSpPr>
        <p:spPr>
          <a:xfrm>
            <a:off x="2175095" y="2231249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F6B9C7-D913-4107-9DFF-77793B9CEB17}"/>
              </a:ext>
            </a:extLst>
          </p:cNvPr>
          <p:cNvSpPr txBox="1"/>
          <p:nvPr/>
        </p:nvSpPr>
        <p:spPr>
          <a:xfrm>
            <a:off x="16708268" y="5394263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2B21F24-F532-41D6-A149-115023F57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325"/>
            <a:ext cx="20105771" cy="12277475"/>
          </a:xfrm>
          <a:prstGeom prst="rect">
            <a:avLst/>
          </a:prstGeom>
          <a:solidFill>
            <a:srgbClr val="0E1E75"/>
          </a:solidFill>
        </p:spPr>
      </p:pic>
      <p:pic>
        <p:nvPicPr>
          <p:cNvPr id="1028" name="Picture 4" descr="Gartner Logo PNG Transparent &amp;amp; SVG Vector - Freebie Supply">
            <a:extLst>
              <a:ext uri="{FF2B5EF4-FFF2-40B4-BE49-F238E27FC236}">
                <a16:creationId xmlns:a16="http://schemas.microsoft.com/office/drawing/2014/main" id="{DB60F4A2-2592-48B0-97F5-0DDF1BFA7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25" b="38540"/>
          <a:stretch/>
        </p:blipFill>
        <p:spPr bwMode="auto">
          <a:xfrm>
            <a:off x="8588804" y="7261055"/>
            <a:ext cx="2926492" cy="7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CA5538-35B1-4B9E-85F6-2A9636E1A911}"/>
              </a:ext>
            </a:extLst>
          </p:cNvPr>
          <p:cNvSpPr txBox="1"/>
          <p:nvPr/>
        </p:nvSpPr>
        <p:spPr>
          <a:xfrm>
            <a:off x="5025572" y="8254165"/>
            <a:ext cx="10051142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-regular"/>
                <a:ea typeface="Times New Roman" panose="02020603050405020304" pitchFamily="18" charset="0"/>
                <a:cs typeface="+mn-cs"/>
              </a:rPr>
              <a:t>Innovation Insight for Cyberstorage Solutions to Protect Unstructured Data Against Ransomware,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-regular"/>
                <a:ea typeface="+mn-ea"/>
                <a:cs typeface="+mn-cs"/>
              </a:rPr>
              <a:t>October 2021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BE21C68A-F3A8-457C-8824-D407B5084C1A}"/>
              </a:ext>
            </a:extLst>
          </p:cNvPr>
          <p:cNvSpPr txBox="1">
            <a:spLocks/>
          </p:cNvSpPr>
          <p:nvPr/>
        </p:nvSpPr>
        <p:spPr>
          <a:xfrm>
            <a:off x="3003973" y="3320864"/>
            <a:ext cx="14400953" cy="2766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57225"/>
              </a:buClr>
              <a:buSzTx/>
              <a:buFont typeface="Guttman Mantova" panose="02010401010101010101" pitchFamily="2" charset="-79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storage infrastructure can be one of the most-impacted solutions attacked by ransomware, it initially receives limited attention by security and storage leaders.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7068A-CA68-4549-978D-F7F1CB70D896}"/>
              </a:ext>
            </a:extLst>
          </p:cNvPr>
          <p:cNvSpPr txBox="1"/>
          <p:nvPr/>
        </p:nvSpPr>
        <p:spPr>
          <a:xfrm>
            <a:off x="2327495" y="2383649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266F6-81DB-4CB5-A9B8-E7FD349FCD47}"/>
              </a:ext>
            </a:extLst>
          </p:cNvPr>
          <p:cNvSpPr txBox="1"/>
          <p:nvPr/>
        </p:nvSpPr>
        <p:spPr>
          <a:xfrm>
            <a:off x="16860668" y="5546663"/>
            <a:ext cx="1719250" cy="212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92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608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>
            <a:off x="0" y="397"/>
            <a:ext cx="10052050" cy="113085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defTabSz="2010400">
              <a:buClr>
                <a:srgbClr val="000000"/>
              </a:buClr>
            </a:pPr>
            <a:endParaRPr sz="307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8" name="Google Shape;2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599" y="1568556"/>
            <a:ext cx="8534021" cy="85220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object 13">
            <a:extLst>
              <a:ext uri="{FF2B5EF4-FFF2-40B4-BE49-F238E27FC236}">
                <a16:creationId xmlns:a16="http://schemas.microsoft.com/office/drawing/2014/main" id="{42425415-BD33-4E7D-98AD-68AB64EF0348}"/>
              </a:ext>
            </a:extLst>
          </p:cNvPr>
          <p:cNvSpPr txBox="1"/>
          <p:nvPr/>
        </p:nvSpPr>
        <p:spPr>
          <a:xfrm>
            <a:off x="10661650" y="1489988"/>
            <a:ext cx="79248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200"/>
              </a:spcBef>
              <a:spcAft>
                <a:spcPts val="400"/>
              </a:spcAft>
            </a:pPr>
            <a:r>
              <a:rPr lang="en-US" sz="2400" b="1">
                <a:solidFill>
                  <a:schemeClr val="bg1"/>
                </a:solidFill>
                <a:cs typeface="Arial"/>
              </a:rPr>
              <a:t>Vulnerability Management and Secure Configuration for Storage &amp; Backup Systems</a:t>
            </a:r>
            <a:endParaRPr sz="2400" b="1">
              <a:solidFill>
                <a:schemeClr val="bg1"/>
              </a:solidFill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052A6-819A-4A27-9085-DC79054B9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650" y="386308"/>
            <a:ext cx="3913021" cy="8944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9776BEE-9E63-4201-8555-8DBE35E3C737}"/>
              </a:ext>
            </a:extLst>
          </p:cNvPr>
          <p:cNvSpPr txBox="1"/>
          <p:nvPr/>
        </p:nvSpPr>
        <p:spPr>
          <a:xfrm>
            <a:off x="10204450" y="2706747"/>
            <a:ext cx="952500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9E1AB"/>
                </a:solidFill>
              </a:rPr>
              <a:t>Built-in risk knowledgebase of</a:t>
            </a:r>
            <a:r>
              <a:rPr lang="en-US" sz="2800">
                <a:solidFill>
                  <a:srgbClr val="09E1AB"/>
                </a:solidFill>
              </a:rPr>
              <a:t> </a:t>
            </a:r>
            <a:r>
              <a:rPr lang="en-US" sz="2800" b="1">
                <a:solidFill>
                  <a:srgbClr val="09E1AB"/>
                </a:solidFill>
              </a:rPr>
              <a:t>security configuration best practices</a:t>
            </a:r>
          </a:p>
          <a:p>
            <a:pPr marL="12573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Vendor best practices, community-driven baseline requirements</a:t>
            </a:r>
          </a:p>
          <a:p>
            <a:pPr marL="12573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Ransomware protection, vulnerabilities and compliance checks </a:t>
            </a:r>
          </a:p>
          <a:p>
            <a:pPr marL="12573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Configuration checks for Administrative Access, Authentication, Authorization, Audit Log, Data access, Services and Protocols, Isolation, ISO27001, CIS, NIST and more.</a:t>
            </a:r>
            <a:endParaRPr lang="en-US" sz="2800" b="1">
              <a:solidFill>
                <a:srgbClr val="09E1AB"/>
              </a:solidFill>
            </a:endParaRPr>
          </a:p>
          <a:p>
            <a:pPr marL="457200">
              <a:lnSpc>
                <a:spcPct val="100000"/>
              </a:lnSpc>
            </a:pPr>
            <a:endParaRPr lang="en-US" sz="2800" b="1">
              <a:solidFill>
                <a:srgbClr val="09E1AB"/>
              </a:solidFill>
            </a:endParaRPr>
          </a:p>
          <a:p>
            <a:pPr marL="9144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9E1AB"/>
                </a:solidFill>
              </a:rPr>
              <a:t>Focus on storage and backup systems </a:t>
            </a:r>
          </a:p>
          <a:p>
            <a:pPr marL="12573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Block, object, IP storage, storage network, data protection systems </a:t>
            </a:r>
          </a:p>
          <a:p>
            <a:pPr marL="12573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Storage &amp; backup management, VSAN, NAS, SAN, File Shares and more</a:t>
            </a:r>
          </a:p>
          <a:p>
            <a:pPr marL="457200">
              <a:lnSpc>
                <a:spcPct val="100000"/>
              </a:lnSpc>
            </a:pPr>
            <a:endParaRPr lang="en-US" sz="2800" b="1">
              <a:solidFill>
                <a:schemeClr val="bg1"/>
              </a:solidFill>
            </a:endParaRPr>
          </a:p>
          <a:p>
            <a:pPr marL="9144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>
                <a:solidFill>
                  <a:srgbClr val="09E1AB"/>
                </a:solidFill>
              </a:rPr>
              <a:t>Custom checks</a:t>
            </a:r>
          </a:p>
          <a:p>
            <a:pPr marL="13716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Implement your own baseline checks</a:t>
            </a:r>
            <a:endParaRPr lang="en-IL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1C8F9124-6734-49AB-8E40-382EB1F71C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0094" y="1449787"/>
            <a:ext cx="11600534" cy="9520331"/>
          </a:xfrm>
          <a:prstGeom prst="rect">
            <a:avLst/>
          </a:pr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F1FE012B-718E-4B83-B604-EE836B9FBB88}"/>
              </a:ext>
            </a:extLst>
          </p:cNvPr>
          <p:cNvSpPr/>
          <p:nvPr/>
        </p:nvSpPr>
        <p:spPr>
          <a:xfrm>
            <a:off x="13000848" y="696429"/>
            <a:ext cx="6757993" cy="2593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92C61F2-8C2A-4C43-8D9E-8EC7C1EAB6A6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TH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E RISK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KN</a:t>
            </a:r>
            <a:r>
              <a:rPr kumimoji="0" lang="en-US" sz="3950" b="1" i="0" u="none" strike="noStrike" kern="0" cap="none" spc="-6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O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WLEDGE</a:t>
            </a:r>
            <a:r>
              <a:rPr kumimoji="0" lang="en-US" sz="3950" b="1" i="0" u="none" strike="noStrike" kern="0" cap="none" spc="-7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B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ASE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 SOU</a:t>
            </a:r>
            <a:r>
              <a:rPr kumimoji="0" lang="en-US" sz="3950" b="1" i="0" u="none" strike="noStrike" kern="0" cap="none" spc="-7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R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CES</a:t>
            </a:r>
          </a:p>
        </p:txBody>
      </p:sp>
      <p:sp>
        <p:nvSpPr>
          <p:cNvPr id="48" name="object 17">
            <a:extLst>
              <a:ext uri="{FF2B5EF4-FFF2-40B4-BE49-F238E27FC236}">
                <a16:creationId xmlns:a16="http://schemas.microsoft.com/office/drawing/2014/main" id="{244B43C5-AA82-4A0F-941D-4243B13735B5}"/>
              </a:ext>
            </a:extLst>
          </p:cNvPr>
          <p:cNvSpPr txBox="1"/>
          <p:nvPr/>
        </p:nvSpPr>
        <p:spPr>
          <a:xfrm>
            <a:off x="10672145" y="3854754"/>
            <a:ext cx="2993653" cy="1368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7879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Complianc</a:t>
            </a:r>
            <a:r>
              <a:rPr kumimoji="0" sz="2200" b="1" i="0" u="none" strike="noStrike" kern="120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2200" b="1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Standards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NIS</a:t>
            </a:r>
            <a:r>
              <a:rPr kumimoji="0" sz="1600" b="0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CIS,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ISO, PCI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DSS,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</a:t>
            </a:r>
            <a:r>
              <a:rPr kumimoji="0" sz="1600" b="0" i="0" u="none" strike="noStrike" kern="120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AA, STIG, 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SNIA, </a:t>
            </a:r>
            <a:r>
              <a:rPr kumimoji="0" sz="16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0" name="object 18">
            <a:extLst>
              <a:ext uri="{FF2B5EF4-FFF2-40B4-BE49-F238E27FC236}">
                <a16:creationId xmlns:a16="http://schemas.microsoft.com/office/drawing/2014/main" id="{D44D73C9-B9AC-4D34-A091-9F59D9809F62}"/>
              </a:ext>
            </a:extLst>
          </p:cNvPr>
          <p:cNvSpPr txBox="1"/>
          <p:nvPr/>
        </p:nvSpPr>
        <p:spPr>
          <a:xfrm>
            <a:off x="15454160" y="3854754"/>
            <a:ext cx="2543409" cy="1368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0555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</a:t>
            </a:r>
            <a:r>
              <a:rPr kumimoji="0" sz="22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endo</a:t>
            </a:r>
            <a:r>
              <a:rPr kumimoji="0" sz="2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r>
              <a:rPr kumimoji="0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Best</a:t>
            </a:r>
            <a:r>
              <a:rPr kumimoji="0" sz="2200" b="1" i="0" u="none" strike="noStrike" kern="120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Practices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Dell 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EMC, IBM, 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Hitachi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Brocade, </a:t>
            </a: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Veritas, Pure, </a:t>
            </a:r>
            <a:r>
              <a:rPr kumimoji="0" sz="1600" b="0" i="0" u="none" strike="noStrike" kern="1200" cap="none" spc="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19">
            <a:extLst>
              <a:ext uri="{FF2B5EF4-FFF2-40B4-BE49-F238E27FC236}">
                <a16:creationId xmlns:a16="http://schemas.microsoft.com/office/drawing/2014/main" id="{6D97260C-B537-40CE-B85B-062BF58FD803}"/>
              </a:ext>
            </a:extLst>
          </p:cNvPr>
          <p:cNvSpPr txBox="1"/>
          <p:nvPr/>
        </p:nvSpPr>
        <p:spPr>
          <a:xfrm>
            <a:off x="14267324" y="7374480"/>
            <a:ext cx="2433918" cy="1744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 Baselines </a:t>
            </a:r>
            <a:r>
              <a:rPr kumimoji="0" lang="en-US" sz="18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(Community Insights)</a:t>
            </a:r>
          </a:p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 configuration controls adopted by organizations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2" name="object 20">
            <a:extLst>
              <a:ext uri="{FF2B5EF4-FFF2-40B4-BE49-F238E27FC236}">
                <a16:creationId xmlns:a16="http://schemas.microsoft.com/office/drawing/2014/main" id="{20FAA782-93C7-4A83-9056-EB7F7AC37C4F}"/>
              </a:ext>
            </a:extLst>
          </p:cNvPr>
          <p:cNvSpPr txBox="1"/>
          <p:nvPr/>
        </p:nvSpPr>
        <p:spPr>
          <a:xfrm>
            <a:off x="12041458" y="6497775"/>
            <a:ext cx="2033032" cy="10883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 Advisories &amp; CVE</a:t>
            </a:r>
            <a:endParaRPr kumimoji="0" lang="en-US" sz="2200" b="0" i="0" u="none" strike="noStrike" kern="1200" cap="none" spc="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046B9F16-35B3-446C-A97D-44A90F382814}"/>
              </a:ext>
            </a:extLst>
          </p:cNvPr>
          <p:cNvSpPr txBox="1"/>
          <p:nvPr/>
        </p:nvSpPr>
        <p:spPr>
          <a:xfrm>
            <a:off x="615564" y="2419487"/>
            <a:ext cx="8931847" cy="76553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srgbClr val="1F2130"/>
                </a:solidFill>
              </a:rPr>
              <a:t>Automatic configuration checks</a:t>
            </a: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srgbClr val="1F2130"/>
                </a:solidFill>
              </a:rPr>
              <a:t>Based on four primary sources</a:t>
            </a: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srgbClr val="1F2130"/>
                </a:solidFill>
              </a:rPr>
              <a:t>Over 2400 built-in checks</a:t>
            </a: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kern="0" dirty="0">
                <a:solidFill>
                  <a:srgbClr val="1F2130"/>
                </a:solidFill>
              </a:rPr>
              <a:t>Regularly updated</a:t>
            </a:r>
          </a:p>
          <a:p>
            <a:pPr marL="34" marR="689558" lvl="0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tabLst/>
              <a:defRPr/>
            </a:pPr>
            <a:endParaRPr lang="en-US" sz="3200" kern="0" dirty="0">
              <a:solidFill>
                <a:srgbClr val="1F2130"/>
              </a:solidFill>
            </a:endParaRP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kern="0" dirty="0">
              <a:solidFill>
                <a:srgbClr val="1F2130"/>
              </a:solidFill>
            </a:endParaRP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kern="0" dirty="0">
              <a:solidFill>
                <a:srgbClr val="1F2130"/>
              </a:solidFill>
            </a:endParaRP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kern="0" dirty="0">
              <a:solidFill>
                <a:srgbClr val="1F2130"/>
              </a:solidFill>
            </a:endParaRP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kern="0" dirty="0">
              <a:solidFill>
                <a:srgbClr val="1F2130"/>
              </a:solidFill>
            </a:endParaRPr>
          </a:p>
          <a:p>
            <a:pPr marL="34" marR="689558" lvl="0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tabLst/>
              <a:defRPr/>
            </a:pPr>
            <a:endParaRPr lang="en-US" sz="3200" kern="0" dirty="0">
              <a:solidFill>
                <a:srgbClr val="1F2130"/>
              </a:solidFill>
            </a:endParaRPr>
          </a:p>
          <a:p>
            <a:pPr marL="457200" marR="689558" lvl="0" indent="-457166" algn="l" defTabSz="914330" rtl="0" eaLnBrk="1" fontAlgn="auto" latinLnBrk="0" hangingPunct="1">
              <a:lnSpc>
                <a:spcPct val="115100"/>
              </a:lnSpc>
              <a:spcBef>
                <a:spcPts val="400"/>
              </a:spcBef>
              <a:spcAft>
                <a:spcPts val="800"/>
              </a:spcAft>
              <a:buClr>
                <a:srgbClr val="09E1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1F21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9DF75F63-ACB7-048D-75C2-CC76509172E5}"/>
              </a:ext>
            </a:extLst>
          </p:cNvPr>
          <p:cNvSpPr txBox="1"/>
          <p:nvPr/>
        </p:nvSpPr>
        <p:spPr>
          <a:xfrm>
            <a:off x="10832174" y="7828007"/>
            <a:ext cx="1673595" cy="10623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 alerts, bulletins, vulnerabilities and exposures</a:t>
            </a:r>
            <a:endParaRPr kumimoji="0" sz="1600" b="0" i="0" u="none" strike="noStrike" kern="1200" cap="none" spc="5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08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A375BA-90C2-44BD-A83D-EDF51875FBAF}"/>
              </a:ext>
            </a:extLst>
          </p:cNvPr>
          <p:cNvSpPr/>
          <p:nvPr/>
        </p:nvSpPr>
        <p:spPr>
          <a:xfrm>
            <a:off x="0" y="397"/>
            <a:ext cx="20104100" cy="11308556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54937CC-5974-453C-BCC5-79A66B62AEDF}"/>
              </a:ext>
            </a:extLst>
          </p:cNvPr>
          <p:cNvSpPr txBox="1">
            <a:spLocks/>
          </p:cNvSpPr>
          <p:nvPr/>
        </p:nvSpPr>
        <p:spPr>
          <a:xfrm>
            <a:off x="5557347" y="10481754"/>
            <a:ext cx="8594503" cy="6020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84" dirty="0">
                <a:solidFill>
                  <a:schemeClr val="tx1">
                    <a:tint val="75000"/>
                  </a:schemeClr>
                </a:solidFill>
              </a:rPr>
              <a:t>©2023 – Proprietary and Confidential Information of Continuity Software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2B7F7B-62C0-4942-B0E2-97275FF4B3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9" b="6116"/>
          <a:stretch/>
        </p:blipFill>
        <p:spPr>
          <a:xfrm>
            <a:off x="0" y="-197053"/>
            <a:ext cx="20104100" cy="11631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7F2D3E-B286-403B-AFBB-1158A6E21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50" y="8197755"/>
            <a:ext cx="2095500" cy="2886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9B22B-5C70-487D-BC6C-ABA5390BB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50" y="7703470"/>
            <a:ext cx="2095500" cy="3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bject 2">
            <a:extLst>
              <a:ext uri="{FF2B5EF4-FFF2-40B4-BE49-F238E27FC236}">
                <a16:creationId xmlns:a16="http://schemas.microsoft.com/office/drawing/2014/main" id="{67995230-7325-4A46-89D3-3520C1B92924}"/>
              </a:ext>
            </a:extLst>
          </p:cNvPr>
          <p:cNvSpPr/>
          <p:nvPr/>
        </p:nvSpPr>
        <p:spPr>
          <a:xfrm>
            <a:off x="743969" y="1688566"/>
            <a:ext cx="3425738" cy="2569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3">
            <a:extLst>
              <a:ext uri="{FF2B5EF4-FFF2-40B4-BE49-F238E27FC236}">
                <a16:creationId xmlns:a16="http://schemas.microsoft.com/office/drawing/2014/main" id="{C9730A8A-C32E-4C21-8D07-913C9DE510D6}"/>
              </a:ext>
            </a:extLst>
          </p:cNvPr>
          <p:cNvSpPr/>
          <p:nvPr/>
        </p:nvSpPr>
        <p:spPr>
          <a:xfrm>
            <a:off x="4284302" y="1688566"/>
            <a:ext cx="3425738" cy="25693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4">
            <a:extLst>
              <a:ext uri="{FF2B5EF4-FFF2-40B4-BE49-F238E27FC236}">
                <a16:creationId xmlns:a16="http://schemas.microsoft.com/office/drawing/2014/main" id="{3ACA114A-C6D2-46AF-A9E1-264CA0906AF0}"/>
              </a:ext>
            </a:extLst>
          </p:cNvPr>
          <p:cNvSpPr/>
          <p:nvPr/>
        </p:nvSpPr>
        <p:spPr>
          <a:xfrm>
            <a:off x="7827649" y="1688566"/>
            <a:ext cx="3425738" cy="25693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5">
            <a:extLst>
              <a:ext uri="{FF2B5EF4-FFF2-40B4-BE49-F238E27FC236}">
                <a16:creationId xmlns:a16="http://schemas.microsoft.com/office/drawing/2014/main" id="{A3951B82-A6A2-4F10-83D0-F11DA03C6EB0}"/>
              </a:ext>
            </a:extLst>
          </p:cNvPr>
          <p:cNvSpPr/>
          <p:nvPr/>
        </p:nvSpPr>
        <p:spPr>
          <a:xfrm>
            <a:off x="15050047" y="1688581"/>
            <a:ext cx="4613885" cy="82808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2"/>
              </a:solidFill>
              <a:latin typeface="Calibri"/>
            </a:endParaRPr>
          </a:p>
        </p:txBody>
      </p:sp>
      <p:sp>
        <p:nvSpPr>
          <p:cNvPr id="112" name="object 6">
            <a:extLst>
              <a:ext uri="{FF2B5EF4-FFF2-40B4-BE49-F238E27FC236}">
                <a16:creationId xmlns:a16="http://schemas.microsoft.com/office/drawing/2014/main" id="{762C08F5-D591-443A-A317-C43A97AA3FF8}"/>
              </a:ext>
            </a:extLst>
          </p:cNvPr>
          <p:cNvSpPr/>
          <p:nvPr/>
        </p:nvSpPr>
        <p:spPr>
          <a:xfrm>
            <a:off x="11367982" y="1688566"/>
            <a:ext cx="3425738" cy="2569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7">
            <a:extLst>
              <a:ext uri="{FF2B5EF4-FFF2-40B4-BE49-F238E27FC236}">
                <a16:creationId xmlns:a16="http://schemas.microsoft.com/office/drawing/2014/main" id="{14BAA2C2-4065-4047-B45A-56F1F8067C38}"/>
              </a:ext>
            </a:extLst>
          </p:cNvPr>
          <p:cNvSpPr/>
          <p:nvPr/>
        </p:nvSpPr>
        <p:spPr>
          <a:xfrm>
            <a:off x="743969" y="4544354"/>
            <a:ext cx="3425738" cy="2569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8">
            <a:extLst>
              <a:ext uri="{FF2B5EF4-FFF2-40B4-BE49-F238E27FC236}">
                <a16:creationId xmlns:a16="http://schemas.microsoft.com/office/drawing/2014/main" id="{608DB0A8-6E81-4DC7-A900-5AA83E199C1D}"/>
              </a:ext>
            </a:extLst>
          </p:cNvPr>
          <p:cNvSpPr/>
          <p:nvPr/>
        </p:nvSpPr>
        <p:spPr>
          <a:xfrm>
            <a:off x="4284302" y="4544354"/>
            <a:ext cx="3425738" cy="25693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object 9">
            <a:extLst>
              <a:ext uri="{FF2B5EF4-FFF2-40B4-BE49-F238E27FC236}">
                <a16:creationId xmlns:a16="http://schemas.microsoft.com/office/drawing/2014/main" id="{486E23B3-D423-4B79-B9F5-71A027384E13}"/>
              </a:ext>
            </a:extLst>
          </p:cNvPr>
          <p:cNvSpPr/>
          <p:nvPr/>
        </p:nvSpPr>
        <p:spPr>
          <a:xfrm>
            <a:off x="7827649" y="4544354"/>
            <a:ext cx="3425738" cy="2569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0">
            <a:extLst>
              <a:ext uri="{FF2B5EF4-FFF2-40B4-BE49-F238E27FC236}">
                <a16:creationId xmlns:a16="http://schemas.microsoft.com/office/drawing/2014/main" id="{4A94A0B9-171B-4634-8F6D-744FB56AD1C4}"/>
              </a:ext>
            </a:extLst>
          </p:cNvPr>
          <p:cNvSpPr/>
          <p:nvPr/>
        </p:nvSpPr>
        <p:spPr>
          <a:xfrm>
            <a:off x="11367982" y="4544354"/>
            <a:ext cx="3425738" cy="25693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object 11">
            <a:extLst>
              <a:ext uri="{FF2B5EF4-FFF2-40B4-BE49-F238E27FC236}">
                <a16:creationId xmlns:a16="http://schemas.microsoft.com/office/drawing/2014/main" id="{44AAB620-3654-44B6-B9C6-8CDC1AE74399}"/>
              </a:ext>
            </a:extLst>
          </p:cNvPr>
          <p:cNvSpPr/>
          <p:nvPr/>
        </p:nvSpPr>
        <p:spPr>
          <a:xfrm>
            <a:off x="743969" y="7400142"/>
            <a:ext cx="3425738" cy="25693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2">
            <a:extLst>
              <a:ext uri="{FF2B5EF4-FFF2-40B4-BE49-F238E27FC236}">
                <a16:creationId xmlns:a16="http://schemas.microsoft.com/office/drawing/2014/main" id="{83B50354-99E5-4940-A36E-20A6B914ADA0}"/>
              </a:ext>
            </a:extLst>
          </p:cNvPr>
          <p:cNvSpPr/>
          <p:nvPr/>
        </p:nvSpPr>
        <p:spPr>
          <a:xfrm>
            <a:off x="4284302" y="7400142"/>
            <a:ext cx="3425738" cy="25693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object 13">
            <a:extLst>
              <a:ext uri="{FF2B5EF4-FFF2-40B4-BE49-F238E27FC236}">
                <a16:creationId xmlns:a16="http://schemas.microsoft.com/office/drawing/2014/main" id="{5BB266CD-9A73-49DD-B5A8-98CB0C0E8C93}"/>
              </a:ext>
            </a:extLst>
          </p:cNvPr>
          <p:cNvSpPr/>
          <p:nvPr/>
        </p:nvSpPr>
        <p:spPr>
          <a:xfrm>
            <a:off x="7827649" y="7400142"/>
            <a:ext cx="3425738" cy="25693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object 14">
            <a:extLst>
              <a:ext uri="{FF2B5EF4-FFF2-40B4-BE49-F238E27FC236}">
                <a16:creationId xmlns:a16="http://schemas.microsoft.com/office/drawing/2014/main" id="{24B60C77-574A-46FC-B182-3B560A5EEC12}"/>
              </a:ext>
            </a:extLst>
          </p:cNvPr>
          <p:cNvSpPr/>
          <p:nvPr/>
        </p:nvSpPr>
        <p:spPr>
          <a:xfrm>
            <a:off x="11367982" y="7400142"/>
            <a:ext cx="3425738" cy="25693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object 15">
            <a:extLst>
              <a:ext uri="{FF2B5EF4-FFF2-40B4-BE49-F238E27FC236}">
                <a16:creationId xmlns:a16="http://schemas.microsoft.com/office/drawing/2014/main" id="{997494D1-83BA-421D-9077-1C25A5575BEC}"/>
              </a:ext>
            </a:extLst>
          </p:cNvPr>
          <p:cNvSpPr/>
          <p:nvPr/>
        </p:nvSpPr>
        <p:spPr>
          <a:xfrm>
            <a:off x="14063941" y="696429"/>
            <a:ext cx="5693480" cy="2593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object 16">
            <a:extLst>
              <a:ext uri="{FF2B5EF4-FFF2-40B4-BE49-F238E27FC236}">
                <a16:creationId xmlns:a16="http://schemas.microsoft.com/office/drawing/2014/main" id="{4B780D47-FEF5-4AB7-BE15-35E8A6D7A825}"/>
              </a:ext>
            </a:extLst>
          </p:cNvPr>
          <p:cNvSpPr txBox="1"/>
          <p:nvPr/>
        </p:nvSpPr>
        <p:spPr>
          <a:xfrm>
            <a:off x="4404805" y="7426311"/>
            <a:ext cx="3295314" cy="202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0"/>
              </a:lnSpc>
            </a:pPr>
            <a:r>
              <a:rPr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SE</a:t>
            </a:r>
            <a:r>
              <a:rPr sz="1950" b="1" spc="-20" dirty="0">
                <a:solidFill>
                  <a:srgbClr val="0E1E75"/>
                </a:solidFill>
                <a:latin typeface="Arial Black"/>
                <a:cs typeface="Arial Black"/>
              </a:rPr>
              <a:t>R</a:t>
            </a: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VICES</a:t>
            </a:r>
            <a:endParaRPr lang="en-US" sz="195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12700">
              <a:lnSpc>
                <a:spcPts val="2060"/>
              </a:lnSpc>
            </a:pPr>
            <a:r>
              <a:rPr lang="en-IL"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/</a:t>
            </a:r>
            <a:r>
              <a:rPr lang="en-US"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lang="en-US"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P</a:t>
            </a:r>
            <a:r>
              <a:rPr lang="en-US" sz="1950" b="1" spc="-20" dirty="0">
                <a:solidFill>
                  <a:srgbClr val="0E1E75"/>
                </a:solidFill>
                <a:latin typeface="Arial Black"/>
                <a:cs typeface="Arial Black"/>
              </a:rPr>
              <a:t>R</a:t>
            </a:r>
            <a:r>
              <a:rPr lang="en-US" sz="1950" b="1" spc="-40" dirty="0">
                <a:solidFill>
                  <a:srgbClr val="0E1E75"/>
                </a:solidFill>
                <a:latin typeface="Arial Black"/>
                <a:cs typeface="Arial Black"/>
              </a:rPr>
              <a:t>O</a:t>
            </a:r>
            <a:r>
              <a:rPr lang="en-US" sz="1950" b="1" spc="-60" dirty="0">
                <a:solidFill>
                  <a:srgbClr val="0E1E75"/>
                </a:solidFill>
                <a:latin typeface="Arial Black"/>
                <a:cs typeface="Arial Black"/>
              </a:rPr>
              <a:t>T</a:t>
            </a:r>
            <a:r>
              <a:rPr lang="en-US" sz="1950" b="1" spc="15" dirty="0">
                <a:solidFill>
                  <a:srgbClr val="0E1E75"/>
                </a:solidFill>
                <a:latin typeface="Arial Black"/>
                <a:cs typeface="Arial Black"/>
              </a:rPr>
              <a:t>OCOLS</a:t>
            </a:r>
            <a:endParaRPr lang="en-US" sz="195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715">
              <a:lnSpc>
                <a:spcPts val="2260"/>
              </a:lnSpc>
              <a:spcBef>
                <a:spcPts val="765"/>
              </a:spcBef>
            </a:pPr>
            <a:r>
              <a:rPr sz="1950" spc="-210" dirty="0">
                <a:solidFill>
                  <a:srgbClr val="FFFFFF"/>
                </a:solidFill>
                <a:cs typeface="Arial"/>
              </a:rPr>
              <a:t>T</a:t>
            </a:r>
            <a:r>
              <a:rPr sz="1950" dirty="0">
                <a:solidFill>
                  <a:srgbClr val="FFFFFF"/>
                </a:solidFill>
                <a:cs typeface="Arial"/>
              </a:rPr>
              <a:t>elnet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,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 FT</a:t>
            </a:r>
            <a:r>
              <a:rPr sz="1950" spc="-250" dirty="0">
                <a:solidFill>
                  <a:srgbClr val="FFFFFF"/>
                </a:solidFill>
                <a:cs typeface="Arial"/>
              </a:rPr>
              <a:t>P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, RSH,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SSH,</a:t>
            </a:r>
            <a:endParaRPr sz="1950" dirty="0">
              <a:solidFill>
                <a:prstClr val="black"/>
              </a:solidFill>
              <a:cs typeface="Arial"/>
            </a:endParaRPr>
          </a:p>
          <a:p>
            <a:pPr marL="259715">
              <a:lnSpc>
                <a:spcPts val="2260"/>
              </a:lnSpc>
            </a:pPr>
            <a:r>
              <a:rPr sz="1950" dirty="0">
                <a:solidFill>
                  <a:srgbClr val="FFFFFF"/>
                </a:solidFill>
                <a:cs typeface="Arial"/>
              </a:rPr>
              <a:t>Rlogin</a:t>
            </a:r>
            <a:endParaRPr sz="1950" dirty="0">
              <a:solidFill>
                <a:prstClr val="black"/>
              </a:solidFill>
              <a:cs typeface="Arial"/>
            </a:endParaRPr>
          </a:p>
          <a:p>
            <a:pPr marL="259715" marR="274955">
              <a:lnSpc>
                <a:spcPct val="135300"/>
              </a:lnSpc>
              <a:spcBef>
                <a:spcPts val="195"/>
              </a:spcBef>
            </a:pPr>
            <a:r>
              <a:rPr sz="1950" spc="5" dirty="0">
                <a:solidFill>
                  <a:srgbClr val="FFFFFF"/>
                </a:solidFill>
                <a:cs typeface="Arial"/>
              </a:rPr>
              <a:t>NFS,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CIF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S (SMB) SNM</a:t>
            </a:r>
            <a:r>
              <a:rPr sz="1950" spc="-245" dirty="0">
                <a:solidFill>
                  <a:srgbClr val="FFFFFF"/>
                </a:solidFill>
                <a:cs typeface="Arial"/>
              </a:rPr>
              <a:t>P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, NDM</a:t>
            </a:r>
            <a:r>
              <a:rPr sz="1950" spc="-245" dirty="0">
                <a:solidFill>
                  <a:srgbClr val="FFFFFF"/>
                </a:solidFill>
                <a:cs typeface="Arial"/>
              </a:rPr>
              <a:t>P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,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SMTP</a:t>
            </a:r>
            <a:endParaRPr sz="195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3" name="object 17">
            <a:extLst>
              <a:ext uri="{FF2B5EF4-FFF2-40B4-BE49-F238E27FC236}">
                <a16:creationId xmlns:a16="http://schemas.microsoft.com/office/drawing/2014/main" id="{98C4F587-0293-4FC9-9B45-AFCAC29DCE45}"/>
              </a:ext>
            </a:extLst>
          </p:cNvPr>
          <p:cNvSpPr txBox="1"/>
          <p:nvPr/>
        </p:nvSpPr>
        <p:spPr>
          <a:xfrm>
            <a:off x="7956446" y="7489825"/>
            <a:ext cx="2703195" cy="159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29920">
              <a:lnSpc>
                <a:spcPct val="76100"/>
              </a:lnSpc>
            </a:pPr>
            <a:r>
              <a:rPr sz="1950" b="1" spc="15">
                <a:solidFill>
                  <a:srgbClr val="0E1E75"/>
                </a:solidFill>
                <a:latin typeface="Arial Black"/>
                <a:cs typeface="Arial Black"/>
              </a:rPr>
              <a:t>RANSOMWARE </a:t>
            </a:r>
            <a:r>
              <a:rPr sz="1950" b="1" spc="5">
                <a:solidFill>
                  <a:srgbClr val="0E1E75"/>
                </a:solidFill>
                <a:latin typeface="Arial Black"/>
                <a:cs typeface="Arial Black"/>
              </a:rPr>
              <a:t>P</a:t>
            </a:r>
            <a:r>
              <a:rPr sz="1950" b="1" spc="-20">
                <a:solidFill>
                  <a:srgbClr val="0E1E75"/>
                </a:solidFill>
                <a:latin typeface="Arial Black"/>
                <a:cs typeface="Arial Black"/>
              </a:rPr>
              <a:t>R</a:t>
            </a:r>
            <a:r>
              <a:rPr sz="1950" b="1" spc="-40">
                <a:solidFill>
                  <a:srgbClr val="0E1E75"/>
                </a:solidFill>
                <a:latin typeface="Arial Black"/>
                <a:cs typeface="Arial Black"/>
              </a:rPr>
              <a:t>O</a:t>
            </a:r>
            <a:r>
              <a:rPr sz="1950" b="1" spc="5">
                <a:solidFill>
                  <a:srgbClr val="0E1E75"/>
                </a:solidFill>
                <a:latin typeface="Arial Black"/>
                <a:cs typeface="Arial Black"/>
              </a:rPr>
              <a:t>TECTION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715" marR="5080">
              <a:lnSpc>
                <a:spcPts val="1980"/>
              </a:lnSpc>
              <a:spcBef>
                <a:spcPts val="1130"/>
              </a:spcBef>
            </a:pPr>
            <a:r>
              <a:rPr sz="1950" spc="-100">
                <a:solidFill>
                  <a:srgbClr val="FFFFFF"/>
                </a:solidFill>
                <a:cs typeface="Arial"/>
              </a:rPr>
              <a:t>V</a:t>
            </a:r>
            <a:r>
              <a:rPr sz="1950" spc="5">
                <a:solidFill>
                  <a:srgbClr val="FFFFFF"/>
                </a:solidFill>
                <a:cs typeface="Arial"/>
              </a:rPr>
              <a:t>endor / </a:t>
            </a:r>
            <a:r>
              <a:rPr sz="1950">
                <a:solidFill>
                  <a:srgbClr val="FFFFFF"/>
                </a:solidFill>
                <a:cs typeface="Arial"/>
              </a:rPr>
              <a:t>industr</a:t>
            </a:r>
            <a:r>
              <a:rPr sz="1950" spc="5">
                <a:solidFill>
                  <a:srgbClr val="FFFFFF"/>
                </a:solidFill>
                <a:cs typeface="Arial"/>
              </a:rPr>
              <a:t>y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best practices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715">
              <a:spcBef>
                <a:spcPts val="1215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Protection </a:t>
            </a:r>
            <a:r>
              <a:rPr sz="1950">
                <a:solidFill>
                  <a:srgbClr val="FFFFFF"/>
                </a:solidFill>
                <a:cs typeface="Arial"/>
              </a:rPr>
              <a:t>policies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35" name="object 29">
            <a:extLst>
              <a:ext uri="{FF2B5EF4-FFF2-40B4-BE49-F238E27FC236}">
                <a16:creationId xmlns:a16="http://schemas.microsoft.com/office/drawing/2014/main" id="{16D9D401-89F9-4366-A72E-802ABFA53DA4}"/>
              </a:ext>
            </a:extLst>
          </p:cNvPr>
          <p:cNvSpPr txBox="1"/>
          <p:nvPr/>
        </p:nvSpPr>
        <p:spPr>
          <a:xfrm>
            <a:off x="853500" y="1827455"/>
            <a:ext cx="2553335" cy="22057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950" b="1" spc="15">
                <a:solidFill>
                  <a:srgbClr val="0E1E75"/>
                </a:solidFill>
                <a:latin typeface="Arial Black"/>
                <a:cs typeface="Arial Black"/>
              </a:rPr>
              <a:t>AUTHENTICATION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>
              <a:spcBef>
                <a:spcPts val="20"/>
              </a:spcBef>
            </a:pP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9079" marR="5080">
              <a:lnSpc>
                <a:spcPts val="2180"/>
              </a:lnSpc>
            </a:pPr>
            <a:r>
              <a:rPr sz="1950" spc="10">
                <a:solidFill>
                  <a:srgbClr val="FFFFFF"/>
                </a:solidFill>
                <a:cs typeface="Arial"/>
              </a:rPr>
              <a:t>AD</a:t>
            </a:r>
            <a:r>
              <a:rPr sz="1950" spc="5">
                <a:solidFill>
                  <a:srgbClr val="FFFFFF"/>
                </a:solidFill>
                <a:cs typeface="Arial"/>
              </a:rPr>
              <a:t> / LDA</a:t>
            </a:r>
            <a:r>
              <a:rPr sz="1950" spc="-245">
                <a:solidFill>
                  <a:srgbClr val="FFFFFF"/>
                </a:solidFill>
                <a:cs typeface="Arial"/>
              </a:rPr>
              <a:t>P</a:t>
            </a:r>
            <a:r>
              <a:rPr sz="1950" spc="5">
                <a:solidFill>
                  <a:srgbClr val="FFFFFF"/>
                </a:solidFill>
                <a:cs typeface="Arial"/>
              </a:rPr>
              <a:t>, </a:t>
            </a:r>
            <a:r>
              <a:rPr sz="1950" spc="-140">
                <a:solidFill>
                  <a:srgbClr val="FFFFFF"/>
                </a:solidFill>
                <a:cs typeface="Arial"/>
              </a:rPr>
              <a:t>V</a:t>
            </a:r>
            <a:r>
              <a:rPr sz="1950">
                <a:solidFill>
                  <a:srgbClr val="FFFFFF"/>
                </a:solidFill>
                <a:cs typeface="Arial"/>
              </a:rPr>
              <a:t>aulting, Radius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>
              <a:spcBef>
                <a:spcPts val="780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Kerberos, </a:t>
            </a:r>
            <a:r>
              <a:rPr sz="1950" spc="15">
                <a:solidFill>
                  <a:srgbClr val="FFFFFF"/>
                </a:solidFill>
                <a:cs typeface="Arial"/>
              </a:rPr>
              <a:t>M</a:t>
            </a:r>
            <a:r>
              <a:rPr sz="1950" spc="-100">
                <a:solidFill>
                  <a:srgbClr val="FFFFFF"/>
                </a:solidFill>
                <a:cs typeface="Arial"/>
              </a:rPr>
              <a:t>F</a:t>
            </a:r>
            <a:r>
              <a:rPr sz="1950" spc="10">
                <a:solidFill>
                  <a:srgbClr val="FFFFFF"/>
                </a:solidFill>
                <a:cs typeface="Arial"/>
              </a:rPr>
              <a:t>A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 marR="511809">
              <a:lnSpc>
                <a:spcPts val="2180"/>
              </a:lnSpc>
              <a:spcBef>
                <a:spcPts val="1030"/>
              </a:spcBef>
            </a:pPr>
            <a:r>
              <a:rPr sz="1950">
                <a:solidFill>
                  <a:srgbClr val="FFFFFF"/>
                </a:solidFill>
                <a:cs typeface="Arial"/>
              </a:rPr>
              <a:t>Logi</a:t>
            </a:r>
            <a:r>
              <a:rPr sz="1950" spc="10">
                <a:solidFill>
                  <a:srgbClr val="FFFFFF"/>
                </a:solidFill>
                <a:cs typeface="Arial"/>
              </a:rPr>
              <a:t>n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 spc="10">
                <a:solidFill>
                  <a:srgbClr val="FFFFFF"/>
                </a:solidFill>
                <a:cs typeface="Arial"/>
              </a:rPr>
              <a:t>&amp;</a:t>
            </a:r>
            <a:r>
              <a:rPr sz="1950" spc="5">
                <a:solidFill>
                  <a:srgbClr val="FFFFFF"/>
                </a:solidFill>
                <a:cs typeface="Arial"/>
              </a:rPr>
              <a:t> passwd</a:t>
            </a:r>
            <a:r>
              <a:rPr sz="195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requirements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36" name="object 30">
            <a:extLst>
              <a:ext uri="{FF2B5EF4-FFF2-40B4-BE49-F238E27FC236}">
                <a16:creationId xmlns:a16="http://schemas.microsoft.com/office/drawing/2014/main" id="{B36C60A1-DC82-4FAB-B780-161BA88F0F80}"/>
              </a:ext>
            </a:extLst>
          </p:cNvPr>
          <p:cNvSpPr txBox="1"/>
          <p:nvPr/>
        </p:nvSpPr>
        <p:spPr>
          <a:xfrm>
            <a:off x="853416" y="4626610"/>
            <a:ext cx="3065145" cy="2247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18490">
              <a:lnSpc>
                <a:spcPct val="76100"/>
              </a:lnSpc>
            </a:pP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ADMINISTR</a:t>
            </a:r>
            <a:r>
              <a:rPr sz="1950" b="1" spc="-125" dirty="0">
                <a:solidFill>
                  <a:srgbClr val="0E1E75"/>
                </a:solidFill>
                <a:latin typeface="Arial Black"/>
                <a:cs typeface="Arial Black"/>
              </a:rPr>
              <a:t>A</a:t>
            </a:r>
            <a:r>
              <a:rPr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TIVE</a:t>
            </a:r>
            <a:r>
              <a:rPr sz="1950" b="1" dirty="0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sz="1950" b="1" spc="-25" dirty="0">
                <a:solidFill>
                  <a:srgbClr val="0E1E75"/>
                </a:solidFill>
                <a:latin typeface="Arial Black"/>
                <a:cs typeface="Arial Black"/>
              </a:rPr>
              <a:t>A</a:t>
            </a: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CCESS</a:t>
            </a:r>
            <a:endParaRPr sz="195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 marR="200025">
              <a:lnSpc>
                <a:spcPts val="2180"/>
              </a:lnSpc>
              <a:spcBef>
                <a:spcPts val="969"/>
              </a:spcBef>
            </a:pPr>
            <a:r>
              <a:rPr sz="1950" spc="10" dirty="0">
                <a:solidFill>
                  <a:srgbClr val="FFFFFF"/>
                </a:solidFill>
                <a:cs typeface="Arial"/>
              </a:rPr>
              <a:t>Management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systems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/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 Apps</a:t>
            </a:r>
            <a:endParaRPr sz="1950" dirty="0">
              <a:solidFill>
                <a:prstClr val="black"/>
              </a:solidFill>
              <a:cs typeface="Arial"/>
            </a:endParaRPr>
          </a:p>
          <a:p>
            <a:pPr marL="259079">
              <a:spcBef>
                <a:spcPts val="780"/>
              </a:spcBef>
            </a:pPr>
            <a:r>
              <a:rPr sz="1950" spc="5" dirty="0">
                <a:solidFill>
                  <a:srgbClr val="FFFFFF"/>
                </a:solidFill>
                <a:cs typeface="Arial"/>
              </a:rPr>
              <a:t>CLI /</a:t>
            </a:r>
            <a:r>
              <a:rPr sz="1950" spc="-105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API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/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SMI-S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servers</a:t>
            </a:r>
            <a:endParaRPr sz="1950" dirty="0">
              <a:solidFill>
                <a:prstClr val="black"/>
              </a:solidFill>
              <a:cs typeface="Arial"/>
            </a:endParaRPr>
          </a:p>
          <a:p>
            <a:pPr marL="259079" marR="930275">
              <a:lnSpc>
                <a:spcPts val="2180"/>
              </a:lnSpc>
              <a:spcBef>
                <a:spcPts val="1030"/>
              </a:spcBef>
            </a:pPr>
            <a:r>
              <a:rPr sz="1950" spc="5" dirty="0">
                <a:solidFill>
                  <a:srgbClr val="FFFFFF"/>
                </a:solidFill>
                <a:cs typeface="Arial"/>
              </a:rPr>
              <a:t>Automatic </a:t>
            </a:r>
            <a:r>
              <a:rPr sz="1950" dirty="0">
                <a:solidFill>
                  <a:srgbClr val="FFFFFF"/>
                </a:solidFill>
                <a:cs typeface="Arial"/>
              </a:rPr>
              <a:t>logo</a:t>
            </a:r>
            <a:r>
              <a:rPr sz="1950" spc="-30" dirty="0">
                <a:solidFill>
                  <a:srgbClr val="FFFFFF"/>
                </a:solidFill>
                <a:cs typeface="Arial"/>
              </a:rPr>
              <a:t>f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f, sessions</a:t>
            </a:r>
            <a:endParaRPr sz="195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37" name="object 31">
            <a:extLst>
              <a:ext uri="{FF2B5EF4-FFF2-40B4-BE49-F238E27FC236}">
                <a16:creationId xmlns:a16="http://schemas.microsoft.com/office/drawing/2014/main" id="{FB31864C-367B-464B-B8E4-47E74B02DE69}"/>
              </a:ext>
            </a:extLst>
          </p:cNvPr>
          <p:cNvSpPr txBox="1"/>
          <p:nvPr/>
        </p:nvSpPr>
        <p:spPr>
          <a:xfrm>
            <a:off x="4405056" y="4683358"/>
            <a:ext cx="2814320" cy="220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10">
                <a:solidFill>
                  <a:srgbClr val="0E1E75"/>
                </a:solidFill>
                <a:latin typeface="Arial Black"/>
                <a:cs typeface="Arial Black"/>
              </a:rPr>
              <a:t>ENC</a:t>
            </a:r>
            <a:r>
              <a:rPr sz="1950" b="1" spc="-70">
                <a:solidFill>
                  <a:srgbClr val="0E1E75"/>
                </a:solidFill>
                <a:latin typeface="Arial Black"/>
                <a:cs typeface="Arial Black"/>
              </a:rPr>
              <a:t>R</a:t>
            </a:r>
            <a:r>
              <a:rPr sz="1950" b="1" spc="10">
                <a:solidFill>
                  <a:srgbClr val="0E1E75"/>
                </a:solidFill>
                <a:latin typeface="Arial Black"/>
                <a:cs typeface="Arial Black"/>
              </a:rPr>
              <a:t>YPTION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>
              <a:spcBef>
                <a:spcPts val="1655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At rest / In transit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 marR="5080">
              <a:lnSpc>
                <a:spcPts val="2180"/>
              </a:lnSpc>
              <a:spcBef>
                <a:spcPts val="1425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Encryption </a:t>
            </a:r>
            <a:r>
              <a:rPr sz="1950">
                <a:solidFill>
                  <a:srgbClr val="FFFFFF"/>
                </a:solidFill>
                <a:cs typeface="Arial"/>
              </a:rPr>
              <a:t>level</a:t>
            </a:r>
            <a:r>
              <a:rPr sz="1950" spc="5">
                <a:solidFill>
                  <a:srgbClr val="FFFFFF"/>
                </a:solidFill>
                <a:cs typeface="Arial"/>
              </a:rPr>
              <a:t>,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FIPS, Hashes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 marR="173355">
              <a:lnSpc>
                <a:spcPts val="2180"/>
              </a:lnSpc>
              <a:spcBef>
                <a:spcPts val="1180"/>
              </a:spcBef>
            </a:pPr>
            <a:r>
              <a:rPr sz="1950" spc="10">
                <a:solidFill>
                  <a:srgbClr val="FFFFFF"/>
                </a:solidFill>
                <a:cs typeface="Arial"/>
              </a:rPr>
              <a:t>Admin</a:t>
            </a:r>
            <a:r>
              <a:rPr sz="1950" spc="5">
                <a:solidFill>
                  <a:srgbClr val="FFFFFF"/>
                </a:solidFill>
                <a:cs typeface="Arial"/>
              </a:rPr>
              <a:t> / User </a:t>
            </a:r>
            <a:r>
              <a:rPr sz="1950">
                <a:solidFill>
                  <a:srgbClr val="FFFFFF"/>
                </a:solidFill>
                <a:cs typeface="Arial"/>
              </a:rPr>
              <a:t>access, </a:t>
            </a:r>
            <a:r>
              <a:rPr sz="1950" spc="10">
                <a:solidFill>
                  <a:srgbClr val="FFFFFF"/>
                </a:solidFill>
                <a:cs typeface="Arial"/>
              </a:rPr>
              <a:t>SSL/TLS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38" name="object 32">
            <a:extLst>
              <a:ext uri="{FF2B5EF4-FFF2-40B4-BE49-F238E27FC236}">
                <a16:creationId xmlns:a16="http://schemas.microsoft.com/office/drawing/2014/main" id="{87E56573-0F0B-4765-9B8C-A90E59D49E71}"/>
              </a:ext>
            </a:extLst>
          </p:cNvPr>
          <p:cNvSpPr txBox="1"/>
          <p:nvPr/>
        </p:nvSpPr>
        <p:spPr>
          <a:xfrm>
            <a:off x="7956697" y="4683358"/>
            <a:ext cx="2828290" cy="1229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10">
                <a:solidFill>
                  <a:srgbClr val="0E1E75"/>
                </a:solidFill>
                <a:latin typeface="Arial Black"/>
                <a:cs typeface="Arial Black"/>
              </a:rPr>
              <a:t>VULNERABILITIES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 marR="5080">
              <a:lnSpc>
                <a:spcPct val="152200"/>
              </a:lnSpc>
              <a:spcBef>
                <a:spcPts val="430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Storage CV</a:t>
            </a:r>
            <a:r>
              <a:rPr sz="1950" spc="10">
                <a:solidFill>
                  <a:srgbClr val="FFFFFF"/>
                </a:solidFill>
                <a:cs typeface="Arial"/>
              </a:rPr>
              <a:t>E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detection </a:t>
            </a:r>
            <a:r>
              <a:rPr sz="1950" spc="10">
                <a:solidFill>
                  <a:srgbClr val="FFFFFF"/>
                </a:solidFill>
                <a:cs typeface="Arial"/>
              </a:rPr>
              <a:t>Approved</a:t>
            </a:r>
            <a:r>
              <a:rPr sz="1950" spc="5">
                <a:solidFill>
                  <a:srgbClr val="FFFFFF"/>
                </a:solidFill>
                <a:cs typeface="Arial"/>
              </a:rPr>
              <a:t> versions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39" name="object 33">
            <a:extLst>
              <a:ext uri="{FF2B5EF4-FFF2-40B4-BE49-F238E27FC236}">
                <a16:creationId xmlns:a16="http://schemas.microsoft.com/office/drawing/2014/main" id="{5D19D6EF-7E21-4AC2-B4ED-D2B0E1FA8FD0}"/>
              </a:ext>
            </a:extLst>
          </p:cNvPr>
          <p:cNvSpPr txBox="1"/>
          <p:nvPr/>
        </p:nvSpPr>
        <p:spPr>
          <a:xfrm>
            <a:off x="11508337" y="4683358"/>
            <a:ext cx="3177540" cy="220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079" indent="-247015"/>
            <a:r>
              <a:rPr sz="1950" b="1" spc="10">
                <a:solidFill>
                  <a:srgbClr val="0E1E75"/>
                </a:solidFill>
                <a:latin typeface="Arial Black"/>
                <a:cs typeface="Arial Black"/>
              </a:rPr>
              <a:t>LEADING</a:t>
            </a:r>
            <a:r>
              <a:rPr sz="1950" b="1" spc="5">
                <a:solidFill>
                  <a:srgbClr val="0E1E75"/>
                </a:solidFill>
                <a:latin typeface="Arial Black"/>
                <a:cs typeface="Arial Black"/>
              </a:rPr>
              <a:t> S</a:t>
            </a:r>
            <a:r>
              <a:rPr sz="1950" b="1" spc="-125">
                <a:solidFill>
                  <a:srgbClr val="0E1E75"/>
                </a:solidFill>
                <a:latin typeface="Arial Black"/>
                <a:cs typeface="Arial Black"/>
              </a:rPr>
              <a:t>T</a:t>
            </a:r>
            <a:r>
              <a:rPr sz="1950" b="1" spc="15">
                <a:solidFill>
                  <a:srgbClr val="0E1E75"/>
                </a:solidFill>
                <a:latin typeface="Arial Black"/>
                <a:cs typeface="Arial Black"/>
              </a:rPr>
              <a:t>AN</a:t>
            </a:r>
            <a:r>
              <a:rPr sz="1950" b="1" spc="-75">
                <a:solidFill>
                  <a:srgbClr val="0E1E75"/>
                </a:solidFill>
                <a:latin typeface="Arial Black"/>
                <a:cs typeface="Arial Black"/>
              </a:rPr>
              <a:t>D</a:t>
            </a:r>
            <a:r>
              <a:rPr sz="1950" b="1" spc="10">
                <a:solidFill>
                  <a:srgbClr val="0E1E75"/>
                </a:solidFill>
                <a:latin typeface="Arial Black"/>
                <a:cs typeface="Arial Black"/>
              </a:rPr>
              <a:t>ARDS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>
              <a:spcBef>
                <a:spcPts val="21"/>
              </a:spcBef>
            </a:pP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59079" marR="465455">
              <a:lnSpc>
                <a:spcPts val="2180"/>
              </a:lnSpc>
            </a:pPr>
            <a:r>
              <a:rPr sz="1950" spc="10">
                <a:solidFill>
                  <a:srgbClr val="FFFFFF"/>
                </a:solidFill>
                <a:cs typeface="Arial"/>
              </a:rPr>
              <a:t>ISO</a:t>
            </a:r>
            <a:r>
              <a:rPr sz="1950" spc="5">
                <a:solidFill>
                  <a:srgbClr val="FFFFFF"/>
                </a:solidFill>
                <a:cs typeface="Arial"/>
              </a:rPr>
              <a:t> 27001, NIS</a:t>
            </a:r>
            <a:r>
              <a:rPr sz="1950" spc="-210">
                <a:solidFill>
                  <a:srgbClr val="FFFFFF"/>
                </a:solidFill>
                <a:cs typeface="Arial"/>
              </a:rPr>
              <a:t>T</a:t>
            </a:r>
            <a:r>
              <a:rPr sz="1950" spc="5">
                <a:solidFill>
                  <a:srgbClr val="FFFFFF"/>
                </a:solidFill>
                <a:cs typeface="Arial"/>
              </a:rPr>
              <a:t>, CIS</a:t>
            </a:r>
            <a:r>
              <a:rPr sz="1950">
                <a:solidFill>
                  <a:srgbClr val="FFFFFF"/>
                </a:solidFill>
                <a:cs typeface="Arial"/>
              </a:rPr>
              <a:t> </a:t>
            </a:r>
            <a:r>
              <a:rPr sz="1950" spc="10">
                <a:solidFill>
                  <a:srgbClr val="FFFFFF"/>
                </a:solidFill>
                <a:cs typeface="Arial"/>
              </a:rPr>
              <a:t>SANS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 marR="466090">
              <a:lnSpc>
                <a:spcPts val="2180"/>
              </a:lnSpc>
              <a:spcBef>
                <a:spcPts val="1580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NYDFS,</a:t>
            </a:r>
            <a:r>
              <a:rPr sz="1950" spc="10">
                <a:solidFill>
                  <a:srgbClr val="FFFFFF"/>
                </a:solidFill>
                <a:cs typeface="Arial"/>
              </a:rPr>
              <a:t> SEC,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 spc="10">
                <a:solidFill>
                  <a:srgbClr val="FFFFFF"/>
                </a:solidFill>
                <a:cs typeface="Arial"/>
              </a:rPr>
              <a:t>FFIEC,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HI</a:t>
            </a:r>
            <a:r>
              <a:rPr sz="1950" spc="-140">
                <a:solidFill>
                  <a:srgbClr val="FFFFFF"/>
                </a:solidFill>
                <a:cs typeface="Arial"/>
              </a:rPr>
              <a:t>P</a:t>
            </a:r>
            <a:r>
              <a:rPr sz="1950" spc="10">
                <a:solidFill>
                  <a:srgbClr val="FFFFFF"/>
                </a:solidFill>
                <a:cs typeface="Arial"/>
              </a:rPr>
              <a:t>AA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>
              <a:spcBef>
                <a:spcPts val="780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FIPS, </a:t>
            </a:r>
            <a:r>
              <a:rPr sz="1950" spc="10">
                <a:solidFill>
                  <a:srgbClr val="FFFFFF"/>
                </a:solidFill>
                <a:cs typeface="Arial"/>
              </a:rPr>
              <a:t>PCI</a:t>
            </a:r>
            <a:r>
              <a:rPr sz="1950" spc="5">
                <a:solidFill>
                  <a:srgbClr val="FFFFFF"/>
                </a:solidFill>
                <a:cs typeface="Arial"/>
              </a:rPr>
              <a:t> DS</a:t>
            </a:r>
            <a:r>
              <a:rPr sz="1950" spc="10">
                <a:solidFill>
                  <a:srgbClr val="FFFFFF"/>
                </a:solidFill>
                <a:cs typeface="Arial"/>
              </a:rPr>
              <a:t>S</a:t>
            </a:r>
            <a:r>
              <a:rPr sz="1950" spc="5">
                <a:solidFill>
                  <a:srgbClr val="FFFFFF"/>
                </a:solidFill>
                <a:cs typeface="Arial"/>
              </a:rPr>
              <a:t> an</a:t>
            </a:r>
            <a:r>
              <a:rPr sz="1950" spc="10">
                <a:solidFill>
                  <a:srgbClr val="FFFFFF"/>
                </a:solidFill>
                <a:cs typeface="Arial"/>
              </a:rPr>
              <a:t>d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 spc="10">
                <a:solidFill>
                  <a:srgbClr val="FFFFFF"/>
                </a:solidFill>
                <a:cs typeface="Arial"/>
              </a:rPr>
              <a:t>more.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40" name="object 34">
            <a:extLst>
              <a:ext uri="{FF2B5EF4-FFF2-40B4-BE49-F238E27FC236}">
                <a16:creationId xmlns:a16="http://schemas.microsoft.com/office/drawing/2014/main" id="{9DC940A3-80E1-4014-8B45-862F2B2BF9F5}"/>
              </a:ext>
            </a:extLst>
          </p:cNvPr>
          <p:cNvSpPr txBox="1"/>
          <p:nvPr/>
        </p:nvSpPr>
        <p:spPr>
          <a:xfrm>
            <a:off x="853164" y="7539397"/>
            <a:ext cx="2045970" cy="1983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-55">
                <a:solidFill>
                  <a:srgbClr val="0E1E75"/>
                </a:solidFill>
                <a:latin typeface="Arial Black"/>
                <a:cs typeface="Arial Black"/>
              </a:rPr>
              <a:t>A</a:t>
            </a:r>
            <a:r>
              <a:rPr sz="1950" b="1" spc="10">
                <a:solidFill>
                  <a:srgbClr val="0E1E75"/>
                </a:solidFill>
                <a:latin typeface="Arial Black"/>
                <a:cs typeface="Arial Black"/>
              </a:rPr>
              <a:t>UDIT</a:t>
            </a:r>
            <a:r>
              <a:rPr sz="1950" b="1" spc="5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sz="1950" b="1" spc="-25">
                <a:solidFill>
                  <a:srgbClr val="0E1E75"/>
                </a:solidFill>
                <a:latin typeface="Arial Black"/>
                <a:cs typeface="Arial Black"/>
              </a:rPr>
              <a:t>L</a:t>
            </a:r>
            <a:r>
              <a:rPr sz="1950" b="1" spc="15">
                <a:solidFill>
                  <a:srgbClr val="0E1E75"/>
                </a:solidFill>
                <a:latin typeface="Arial Black"/>
                <a:cs typeface="Arial Black"/>
              </a:rPr>
              <a:t>OG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 marR="5080">
              <a:lnSpc>
                <a:spcPct val="160700"/>
              </a:lnSpc>
              <a:spcBef>
                <a:spcPts val="234"/>
              </a:spcBef>
            </a:pPr>
            <a:r>
              <a:rPr sz="1950">
                <a:solidFill>
                  <a:srgbClr val="FFFFFF"/>
                </a:solidFill>
                <a:cs typeface="Arial"/>
              </a:rPr>
              <a:t>Central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Logging</a:t>
            </a:r>
            <a:r>
              <a:rPr sz="1950">
                <a:solidFill>
                  <a:srgbClr val="FFFFFF"/>
                </a:solidFill>
                <a:cs typeface="Arial"/>
              </a:rPr>
              <a:t> Lo</a:t>
            </a:r>
            <a:r>
              <a:rPr sz="1950" spc="10">
                <a:solidFill>
                  <a:srgbClr val="FFFFFF"/>
                </a:solidFill>
                <a:cs typeface="Arial"/>
              </a:rPr>
              <a:t>g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Retention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 marR="74295">
              <a:lnSpc>
                <a:spcPts val="2180"/>
              </a:lnSpc>
              <a:spcBef>
                <a:spcPts val="1425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Lo</a:t>
            </a:r>
            <a:r>
              <a:rPr sz="1950" spc="10">
                <a:solidFill>
                  <a:srgbClr val="FFFFFF"/>
                </a:solidFill>
                <a:cs typeface="Arial"/>
              </a:rPr>
              <a:t>g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Confi</a:t>
            </a:r>
            <a:r>
              <a:rPr sz="1950" spc="10">
                <a:solidFill>
                  <a:srgbClr val="FFFFFF"/>
                </a:solidFill>
                <a:cs typeface="Arial"/>
              </a:rPr>
              <a:t>g </a:t>
            </a:r>
            <a:r>
              <a:rPr sz="1950" spc="5">
                <a:solidFill>
                  <a:srgbClr val="FFFFFF"/>
                </a:solidFill>
                <a:cs typeface="Arial"/>
              </a:rPr>
              <a:t>and</a:t>
            </a:r>
            <a:r>
              <a:rPr sz="195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Immutability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41" name="object 35">
            <a:extLst>
              <a:ext uri="{FF2B5EF4-FFF2-40B4-BE49-F238E27FC236}">
                <a16:creationId xmlns:a16="http://schemas.microsoft.com/office/drawing/2014/main" id="{1B33E2F2-1779-448C-9E27-06D33177854F}"/>
              </a:ext>
            </a:extLst>
          </p:cNvPr>
          <p:cNvSpPr txBox="1"/>
          <p:nvPr/>
        </p:nvSpPr>
        <p:spPr>
          <a:xfrm>
            <a:off x="11508086" y="7539397"/>
            <a:ext cx="2637155" cy="1731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15">
                <a:solidFill>
                  <a:srgbClr val="0E1E75"/>
                </a:solidFill>
                <a:latin typeface="Arial Black"/>
                <a:cs typeface="Arial Black"/>
              </a:rPr>
              <a:t>AND</a:t>
            </a:r>
            <a:r>
              <a:rPr sz="1950" b="1" spc="5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sz="1950" b="1" spc="15">
                <a:solidFill>
                  <a:srgbClr val="0E1E75"/>
                </a:solidFill>
                <a:latin typeface="Arial Black"/>
                <a:cs typeface="Arial Black"/>
              </a:rPr>
              <a:t>MORE…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 marR="5080">
              <a:lnSpc>
                <a:spcPct val="160700"/>
              </a:lnSpc>
              <a:spcBef>
                <a:spcPts val="234"/>
              </a:spcBef>
            </a:pPr>
            <a:r>
              <a:rPr sz="1950" spc="5">
                <a:solidFill>
                  <a:srgbClr val="FFFFFF"/>
                </a:solidFill>
                <a:cs typeface="Arial"/>
              </a:rPr>
              <a:t>Antivirus settings </a:t>
            </a:r>
            <a:r>
              <a:rPr sz="1950" spc="-65">
                <a:solidFill>
                  <a:srgbClr val="FFFFFF"/>
                </a:solidFill>
                <a:cs typeface="Arial"/>
              </a:rPr>
              <a:t>T</a:t>
            </a:r>
            <a:r>
              <a:rPr sz="1950" spc="5">
                <a:solidFill>
                  <a:srgbClr val="FFFFFF"/>
                </a:solidFill>
                <a:cs typeface="Arial"/>
              </a:rPr>
              <a:t>im</a:t>
            </a:r>
            <a:r>
              <a:rPr sz="1950" spc="10">
                <a:solidFill>
                  <a:srgbClr val="FFFFFF"/>
                </a:solidFill>
                <a:cs typeface="Arial"/>
              </a:rPr>
              <a:t>e</a:t>
            </a:r>
            <a:r>
              <a:rPr sz="1950" spc="5">
                <a:solidFill>
                  <a:srgbClr val="FFFFFF"/>
                </a:solidFill>
                <a:cs typeface="Arial"/>
              </a:rPr>
              <a:t> synchronization</a:t>
            </a:r>
            <a:r>
              <a:rPr sz="1950" spc="10">
                <a:solidFill>
                  <a:srgbClr val="FFFFFF"/>
                </a:solidFill>
                <a:cs typeface="Arial"/>
              </a:rPr>
              <a:t> And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 spc="10">
                <a:solidFill>
                  <a:srgbClr val="FFFFFF"/>
                </a:solidFill>
                <a:cs typeface="Arial"/>
              </a:rPr>
              <a:t>more…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42" name="object 36">
            <a:extLst>
              <a:ext uri="{FF2B5EF4-FFF2-40B4-BE49-F238E27FC236}">
                <a16:creationId xmlns:a16="http://schemas.microsoft.com/office/drawing/2014/main" id="{5DBB54AD-E6DE-4154-9C6A-302980544BF6}"/>
              </a:ext>
            </a:extLst>
          </p:cNvPr>
          <p:cNvSpPr txBox="1"/>
          <p:nvPr/>
        </p:nvSpPr>
        <p:spPr>
          <a:xfrm>
            <a:off x="4404554" y="1827571"/>
            <a:ext cx="3023235" cy="1957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-55">
                <a:solidFill>
                  <a:srgbClr val="0E1E75"/>
                </a:solidFill>
                <a:latin typeface="Arial Black"/>
                <a:cs typeface="Arial Black"/>
              </a:rPr>
              <a:t>A</a:t>
            </a:r>
            <a:r>
              <a:rPr sz="1950" b="1" spc="10">
                <a:solidFill>
                  <a:srgbClr val="0E1E75"/>
                </a:solidFill>
                <a:latin typeface="Arial Black"/>
                <a:cs typeface="Arial Black"/>
              </a:rPr>
              <a:t>UTHORI</a:t>
            </a:r>
            <a:r>
              <a:rPr sz="1950" b="1" spc="5">
                <a:solidFill>
                  <a:srgbClr val="0E1E75"/>
                </a:solidFill>
                <a:latin typeface="Arial Black"/>
                <a:cs typeface="Arial Black"/>
              </a:rPr>
              <a:t>Z</a:t>
            </a:r>
            <a:r>
              <a:rPr sz="1950" b="1" spc="-125">
                <a:solidFill>
                  <a:srgbClr val="0E1E75"/>
                </a:solidFill>
                <a:latin typeface="Arial Black"/>
                <a:cs typeface="Arial Black"/>
              </a:rPr>
              <a:t>A</a:t>
            </a:r>
            <a:r>
              <a:rPr sz="1950" b="1" spc="5">
                <a:solidFill>
                  <a:srgbClr val="0E1E75"/>
                </a:solidFill>
                <a:latin typeface="Arial Black"/>
                <a:cs typeface="Arial Black"/>
              </a:rPr>
              <a:t>TION</a:t>
            </a:r>
            <a:endParaRPr sz="195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 marR="5080">
              <a:lnSpc>
                <a:spcPct val="152200"/>
              </a:lnSpc>
              <a:spcBef>
                <a:spcPts val="430"/>
              </a:spcBef>
            </a:pPr>
            <a:r>
              <a:rPr sz="1950">
                <a:solidFill>
                  <a:srgbClr val="FFFFFF"/>
                </a:solidFill>
                <a:cs typeface="Arial"/>
              </a:rPr>
              <a:t>Rol</a:t>
            </a:r>
            <a:r>
              <a:rPr sz="1950" spc="10">
                <a:solidFill>
                  <a:srgbClr val="FFFFFF"/>
                </a:solidFill>
                <a:cs typeface="Arial"/>
              </a:rPr>
              <a:t>e</a:t>
            </a:r>
            <a:r>
              <a:rPr sz="1950" spc="5">
                <a:solidFill>
                  <a:srgbClr val="FFFFFF"/>
                </a:solidFill>
                <a:cs typeface="Arial"/>
              </a:rPr>
              <a:t> configuration </a:t>
            </a:r>
            <a:r>
              <a:rPr sz="1950">
                <a:solidFill>
                  <a:srgbClr val="FFFFFF"/>
                </a:solidFill>
                <a:cs typeface="Arial"/>
              </a:rPr>
              <a:t>Restricte</a:t>
            </a:r>
            <a:r>
              <a:rPr sz="1950" spc="10">
                <a:solidFill>
                  <a:srgbClr val="FFFFFF"/>
                </a:solidFill>
                <a:cs typeface="Arial"/>
              </a:rPr>
              <a:t>d</a:t>
            </a:r>
            <a:r>
              <a:rPr sz="1950" spc="-100">
                <a:solidFill>
                  <a:srgbClr val="FFFFFF"/>
                </a:solidFill>
                <a:cs typeface="Arial"/>
              </a:rPr>
              <a:t> </a:t>
            </a:r>
            <a:r>
              <a:rPr sz="1950" spc="10">
                <a:solidFill>
                  <a:srgbClr val="FFFFFF"/>
                </a:solidFill>
                <a:cs typeface="Arial"/>
              </a:rPr>
              <a:t>Admin</a:t>
            </a:r>
            <a:r>
              <a:rPr sz="1950" spc="5">
                <a:solidFill>
                  <a:srgbClr val="FFFFFF"/>
                </a:solidFill>
                <a:cs typeface="Arial"/>
              </a:rPr>
              <a:t> access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259079" marR="744855">
              <a:lnSpc>
                <a:spcPts val="2180"/>
              </a:lnSpc>
              <a:spcBef>
                <a:spcPts val="1425"/>
              </a:spcBef>
            </a:pPr>
            <a:r>
              <a:rPr sz="1950">
                <a:solidFill>
                  <a:srgbClr val="FFFFFF"/>
                </a:solidFill>
                <a:cs typeface="Arial"/>
              </a:rPr>
              <a:t>Defaul</a:t>
            </a:r>
            <a:r>
              <a:rPr sz="1950" spc="5">
                <a:solidFill>
                  <a:srgbClr val="FFFFFF"/>
                </a:solidFill>
                <a:cs typeface="Arial"/>
              </a:rPr>
              <a:t>t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account</a:t>
            </a:r>
            <a:r>
              <a:rPr sz="1950" spc="5">
                <a:solidFill>
                  <a:srgbClr val="FFFFFF"/>
                </a:solidFill>
                <a:cs typeface="Arial"/>
              </a:rPr>
              <a:t>s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/ passwords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143" name="object 37">
            <a:extLst>
              <a:ext uri="{FF2B5EF4-FFF2-40B4-BE49-F238E27FC236}">
                <a16:creationId xmlns:a16="http://schemas.microsoft.com/office/drawing/2014/main" id="{0882E4BE-49A0-42AE-9581-A23908B01C7B}"/>
              </a:ext>
            </a:extLst>
          </p:cNvPr>
          <p:cNvSpPr txBox="1"/>
          <p:nvPr/>
        </p:nvSpPr>
        <p:spPr>
          <a:xfrm>
            <a:off x="7956194" y="1827571"/>
            <a:ext cx="2757805" cy="168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SA</a:t>
            </a:r>
            <a:r>
              <a:rPr sz="1950" b="1" spc="15" dirty="0">
                <a:solidFill>
                  <a:srgbClr val="0E1E75"/>
                </a:solidFill>
                <a:latin typeface="Arial Black"/>
                <a:cs typeface="Arial Black"/>
              </a:rPr>
              <a:t>N</a:t>
            </a: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/</a:t>
            </a: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sz="1950" b="1" spc="-5" dirty="0">
                <a:solidFill>
                  <a:srgbClr val="0E1E75"/>
                </a:solidFill>
                <a:latin typeface="Arial Black"/>
                <a:cs typeface="Arial Black"/>
              </a:rPr>
              <a:t>N</a:t>
            </a: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AS</a:t>
            </a:r>
            <a:endParaRPr sz="195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 marR="5080">
              <a:lnSpc>
                <a:spcPct val="152200"/>
              </a:lnSpc>
              <a:spcBef>
                <a:spcPts val="430"/>
              </a:spcBef>
            </a:pPr>
            <a:r>
              <a:rPr sz="1950" spc="10" dirty="0">
                <a:solidFill>
                  <a:srgbClr val="FFFFFF"/>
                </a:solidFill>
                <a:cs typeface="Arial"/>
              </a:rPr>
              <a:t>Zoning 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an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d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masking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CIF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S 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an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d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NF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S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access</a:t>
            </a:r>
            <a:r>
              <a:rPr sz="1950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Port config</a:t>
            </a:r>
            <a:endParaRPr sz="195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44" name="object 38">
            <a:extLst>
              <a:ext uri="{FF2B5EF4-FFF2-40B4-BE49-F238E27FC236}">
                <a16:creationId xmlns:a16="http://schemas.microsoft.com/office/drawing/2014/main" id="{C8728671-E77F-4F4D-B1C2-23785E6AA882}"/>
              </a:ext>
            </a:extLst>
          </p:cNvPr>
          <p:cNvSpPr txBox="1"/>
          <p:nvPr/>
        </p:nvSpPr>
        <p:spPr>
          <a:xfrm>
            <a:off x="11507834" y="1754505"/>
            <a:ext cx="3163570" cy="2071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132205">
              <a:lnSpc>
                <a:spcPct val="76100"/>
              </a:lnSpc>
            </a:pPr>
            <a:r>
              <a:rPr sz="1950" b="1" spc="15" dirty="0">
                <a:solidFill>
                  <a:srgbClr val="0E1E75"/>
                </a:solidFill>
                <a:latin typeface="Arial Black"/>
                <a:cs typeface="Arial Black"/>
              </a:rPr>
              <a:t>VENDOR</a:t>
            </a:r>
            <a:r>
              <a:rPr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 </a:t>
            </a: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BEST</a:t>
            </a:r>
            <a:r>
              <a:rPr sz="1950" b="1" spc="5" dirty="0">
                <a:solidFill>
                  <a:srgbClr val="0E1E75"/>
                </a:solidFill>
                <a:latin typeface="Arial Black"/>
                <a:cs typeface="Arial Black"/>
              </a:rPr>
              <a:t> PR</a:t>
            </a:r>
            <a:r>
              <a:rPr sz="1950" b="1" spc="-20" dirty="0">
                <a:solidFill>
                  <a:srgbClr val="0E1E75"/>
                </a:solidFill>
                <a:latin typeface="Arial Black"/>
                <a:cs typeface="Arial Black"/>
              </a:rPr>
              <a:t>A</a:t>
            </a:r>
            <a:r>
              <a:rPr sz="1950" b="1" spc="10" dirty="0">
                <a:solidFill>
                  <a:srgbClr val="0E1E75"/>
                </a:solidFill>
                <a:latin typeface="Arial Black"/>
                <a:cs typeface="Arial Black"/>
              </a:rPr>
              <a:t>CTICES</a:t>
            </a:r>
            <a:endParaRPr sz="1950"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 marL="259079">
              <a:lnSpc>
                <a:spcPts val="2260"/>
              </a:lnSpc>
              <a:spcBef>
                <a:spcPts val="765"/>
              </a:spcBef>
            </a:pPr>
            <a:r>
              <a:rPr sz="1950" dirty="0">
                <a:solidFill>
                  <a:srgbClr val="FFFFFF"/>
                </a:solidFill>
                <a:cs typeface="Arial"/>
              </a:rPr>
              <a:t>Dell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EMC,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IBM,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H</a:t>
            </a:r>
            <a:r>
              <a:rPr sz="1950" spc="-245" dirty="0">
                <a:solidFill>
                  <a:srgbClr val="FFFFFF"/>
                </a:solidFill>
                <a:cs typeface="Arial"/>
              </a:rPr>
              <a:t>P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,</a:t>
            </a:r>
            <a:endParaRPr sz="1950" dirty="0">
              <a:solidFill>
                <a:prstClr val="black"/>
              </a:solidFill>
              <a:cs typeface="Arial"/>
            </a:endParaRPr>
          </a:p>
          <a:p>
            <a:pPr marL="259079">
              <a:lnSpc>
                <a:spcPts val="2260"/>
              </a:lnSpc>
            </a:pPr>
            <a:r>
              <a:rPr sz="1950" dirty="0">
                <a:solidFill>
                  <a:srgbClr val="FFFFFF"/>
                </a:solidFill>
                <a:cs typeface="Arial"/>
              </a:rPr>
              <a:t>Hitachi</a:t>
            </a:r>
            <a:endParaRPr sz="1950" dirty="0">
              <a:solidFill>
                <a:prstClr val="black"/>
              </a:solidFill>
              <a:cs typeface="Arial"/>
            </a:endParaRPr>
          </a:p>
          <a:p>
            <a:pPr marL="259079" marR="5080">
              <a:lnSpc>
                <a:spcPct val="152200"/>
              </a:lnSpc>
            </a:pPr>
            <a:r>
              <a:rPr sz="1950" dirty="0">
                <a:solidFill>
                  <a:srgbClr val="FFFFFF"/>
                </a:solidFill>
                <a:cs typeface="Arial"/>
              </a:rPr>
              <a:t>Cisco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,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Brocade, NetApp</a:t>
            </a:r>
            <a:r>
              <a:rPr sz="1950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Infinidat,</a:t>
            </a:r>
            <a:r>
              <a:rPr sz="1950" spc="-110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Amazon,</a:t>
            </a:r>
            <a:r>
              <a:rPr sz="1950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950" spc="10" dirty="0">
                <a:solidFill>
                  <a:srgbClr val="FFFFFF"/>
                </a:solidFill>
                <a:cs typeface="Arial"/>
              </a:rPr>
              <a:t>more…</a:t>
            </a:r>
            <a:endParaRPr sz="195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45" name="object 39">
            <a:extLst>
              <a:ext uri="{FF2B5EF4-FFF2-40B4-BE49-F238E27FC236}">
                <a16:creationId xmlns:a16="http://schemas.microsoft.com/office/drawing/2014/main" id="{13F49917-EC04-4C59-827D-1FB5236A1F6D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TH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E RISK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KN</a:t>
            </a:r>
            <a:r>
              <a:rPr kumimoji="0" lang="en-US" sz="3950" b="1" i="0" u="none" strike="noStrike" kern="0" cap="none" spc="-6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O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WLEDGE</a:t>
            </a:r>
            <a:r>
              <a:rPr kumimoji="0" lang="en-US" sz="3950" b="1" i="0" u="none" strike="noStrike" kern="0" cap="none" spc="-7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B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ASE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C</a:t>
            </a:r>
            <a:r>
              <a:rPr kumimoji="0" lang="en-US" sz="3950" b="1" i="0" u="none" strike="noStrike" kern="0" cap="none" spc="-27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A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TEGORIES</a:t>
            </a:r>
          </a:p>
        </p:txBody>
      </p:sp>
      <p:sp>
        <p:nvSpPr>
          <p:cNvPr id="146" name="object 40">
            <a:extLst>
              <a:ext uri="{FF2B5EF4-FFF2-40B4-BE49-F238E27FC236}">
                <a16:creationId xmlns:a16="http://schemas.microsoft.com/office/drawing/2014/main" id="{BC372083-5A9E-4AAA-91B3-9838DD112626}"/>
              </a:ext>
            </a:extLst>
          </p:cNvPr>
          <p:cNvSpPr txBox="1"/>
          <p:nvPr/>
        </p:nvSpPr>
        <p:spPr>
          <a:xfrm>
            <a:off x="15230192" y="1827455"/>
            <a:ext cx="1574165" cy="300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15">
                <a:solidFill>
                  <a:schemeClr val="bg2"/>
                </a:solidFill>
                <a:latin typeface="Arial Black"/>
                <a:cs typeface="Arial Black"/>
              </a:rPr>
              <a:t>C</a:t>
            </a:r>
            <a:r>
              <a:rPr sz="1950" b="1" spc="-75">
                <a:solidFill>
                  <a:schemeClr val="bg2"/>
                </a:solidFill>
                <a:latin typeface="Arial Black"/>
                <a:cs typeface="Arial Black"/>
              </a:rPr>
              <a:t>O</a:t>
            </a:r>
            <a:r>
              <a:rPr sz="1950" b="1" spc="10">
                <a:solidFill>
                  <a:schemeClr val="bg2"/>
                </a:solidFill>
                <a:latin typeface="Arial Black"/>
                <a:cs typeface="Arial Black"/>
              </a:rPr>
              <a:t>VER</a:t>
            </a:r>
            <a:r>
              <a:rPr sz="1950" b="1" spc="-25">
                <a:solidFill>
                  <a:schemeClr val="bg2"/>
                </a:solidFill>
                <a:latin typeface="Arial Black"/>
                <a:cs typeface="Arial Black"/>
              </a:rPr>
              <a:t>A</a:t>
            </a:r>
            <a:r>
              <a:rPr sz="1950" b="1" spc="15">
                <a:solidFill>
                  <a:schemeClr val="bg2"/>
                </a:solidFill>
                <a:latin typeface="Arial Black"/>
                <a:cs typeface="Arial Black"/>
              </a:rPr>
              <a:t>GE</a:t>
            </a:r>
            <a:endParaRPr sz="1950">
              <a:solidFill>
                <a:schemeClr val="bg2"/>
              </a:solidFill>
              <a:latin typeface="Arial Black"/>
              <a:cs typeface="Arial Black"/>
            </a:endParaRPr>
          </a:p>
        </p:txBody>
      </p:sp>
      <p:sp>
        <p:nvSpPr>
          <p:cNvPr id="147" name="object 52">
            <a:extLst>
              <a:ext uri="{FF2B5EF4-FFF2-40B4-BE49-F238E27FC236}">
                <a16:creationId xmlns:a16="http://schemas.microsoft.com/office/drawing/2014/main" id="{8A7C9401-FCA3-487D-875F-7D9B4AFED336}"/>
              </a:ext>
            </a:extLst>
          </p:cNvPr>
          <p:cNvSpPr/>
          <p:nvPr/>
        </p:nvSpPr>
        <p:spPr>
          <a:xfrm>
            <a:off x="866253" y="24618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80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8" name="object 53">
            <a:extLst>
              <a:ext uri="{FF2B5EF4-FFF2-40B4-BE49-F238E27FC236}">
                <a16:creationId xmlns:a16="http://schemas.microsoft.com/office/drawing/2014/main" id="{758BC94E-5E7B-4A11-A621-4E47E12CC9A0}"/>
              </a:ext>
            </a:extLst>
          </p:cNvPr>
          <p:cNvSpPr/>
          <p:nvPr/>
        </p:nvSpPr>
        <p:spPr>
          <a:xfrm>
            <a:off x="4417969" y="2379371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80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object 54">
            <a:extLst>
              <a:ext uri="{FF2B5EF4-FFF2-40B4-BE49-F238E27FC236}">
                <a16:creationId xmlns:a16="http://schemas.microsoft.com/office/drawing/2014/main" id="{BF0D7B8C-5785-4F00-9FCF-2BCE18C4C551}"/>
              </a:ext>
            </a:extLst>
          </p:cNvPr>
          <p:cNvSpPr/>
          <p:nvPr/>
        </p:nvSpPr>
        <p:spPr>
          <a:xfrm>
            <a:off x="4417969" y="2829284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80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0" name="object 55">
            <a:extLst>
              <a:ext uri="{FF2B5EF4-FFF2-40B4-BE49-F238E27FC236}">
                <a16:creationId xmlns:a16="http://schemas.microsoft.com/office/drawing/2014/main" id="{4DF89610-9DA4-4DFE-A274-C3582F396822}"/>
              </a:ext>
            </a:extLst>
          </p:cNvPr>
          <p:cNvSpPr/>
          <p:nvPr/>
        </p:nvSpPr>
        <p:spPr>
          <a:xfrm>
            <a:off x="4417969" y="329977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object 56">
            <a:extLst>
              <a:ext uri="{FF2B5EF4-FFF2-40B4-BE49-F238E27FC236}">
                <a16:creationId xmlns:a16="http://schemas.microsoft.com/office/drawing/2014/main" id="{411F81EF-1727-48F3-9CE8-5D424906AA85}"/>
              </a:ext>
            </a:extLst>
          </p:cNvPr>
          <p:cNvSpPr/>
          <p:nvPr/>
        </p:nvSpPr>
        <p:spPr>
          <a:xfrm>
            <a:off x="7969673" y="2340838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80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object 57">
            <a:extLst>
              <a:ext uri="{FF2B5EF4-FFF2-40B4-BE49-F238E27FC236}">
                <a16:creationId xmlns:a16="http://schemas.microsoft.com/office/drawing/2014/main" id="{C2F76EEC-7711-43E0-B499-62A0260754EE}"/>
              </a:ext>
            </a:extLst>
          </p:cNvPr>
          <p:cNvSpPr/>
          <p:nvPr/>
        </p:nvSpPr>
        <p:spPr>
          <a:xfrm>
            <a:off x="7969673" y="2790750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80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3" name="object 58">
            <a:extLst>
              <a:ext uri="{FF2B5EF4-FFF2-40B4-BE49-F238E27FC236}">
                <a16:creationId xmlns:a16="http://schemas.microsoft.com/office/drawing/2014/main" id="{E756C86E-8666-4E6D-BB0D-B7F34D5D391D}"/>
              </a:ext>
            </a:extLst>
          </p:cNvPr>
          <p:cNvSpPr/>
          <p:nvPr/>
        </p:nvSpPr>
        <p:spPr>
          <a:xfrm>
            <a:off x="7969673" y="3261241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4" name="object 59">
            <a:extLst>
              <a:ext uri="{FF2B5EF4-FFF2-40B4-BE49-F238E27FC236}">
                <a16:creationId xmlns:a16="http://schemas.microsoft.com/office/drawing/2014/main" id="{B380327D-25E3-4C20-98E5-3E0EC1F18BD6}"/>
              </a:ext>
            </a:extLst>
          </p:cNvPr>
          <p:cNvSpPr/>
          <p:nvPr/>
        </p:nvSpPr>
        <p:spPr>
          <a:xfrm>
            <a:off x="11521377" y="2379372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80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5" name="object 60">
            <a:extLst>
              <a:ext uri="{FF2B5EF4-FFF2-40B4-BE49-F238E27FC236}">
                <a16:creationId xmlns:a16="http://schemas.microsoft.com/office/drawing/2014/main" id="{CFE8FD6D-06C6-47B5-8559-FCEA8BD67B02}"/>
              </a:ext>
            </a:extLst>
          </p:cNvPr>
          <p:cNvSpPr/>
          <p:nvPr/>
        </p:nvSpPr>
        <p:spPr>
          <a:xfrm>
            <a:off x="11521377" y="306387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object 61">
            <a:extLst>
              <a:ext uri="{FF2B5EF4-FFF2-40B4-BE49-F238E27FC236}">
                <a16:creationId xmlns:a16="http://schemas.microsoft.com/office/drawing/2014/main" id="{F882B96D-D8F6-45AE-9464-0A2E223E93C5}"/>
              </a:ext>
            </a:extLst>
          </p:cNvPr>
          <p:cNvSpPr/>
          <p:nvPr/>
        </p:nvSpPr>
        <p:spPr>
          <a:xfrm>
            <a:off x="11521377" y="352107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4" y="0"/>
                </a:moveTo>
                <a:lnTo>
                  <a:pt x="30919" y="13059"/>
                </a:lnTo>
                <a:lnTo>
                  <a:pt x="5494" y="45191"/>
                </a:lnTo>
                <a:lnTo>
                  <a:pt x="0" y="73740"/>
                </a:lnTo>
                <a:lnTo>
                  <a:pt x="1713" y="88064"/>
                </a:lnTo>
                <a:lnTo>
                  <a:pt x="21752" y="123906"/>
                </a:lnTo>
                <a:lnTo>
                  <a:pt x="58443" y="143172"/>
                </a:lnTo>
                <a:lnTo>
                  <a:pt x="73108" y="144605"/>
                </a:lnTo>
                <a:lnTo>
                  <a:pt x="87544" y="143002"/>
                </a:lnTo>
                <a:lnTo>
                  <a:pt x="123712" y="123168"/>
                </a:lnTo>
                <a:lnTo>
                  <a:pt x="143184" y="86770"/>
                </a:lnTo>
                <a:lnTo>
                  <a:pt x="144634" y="72285"/>
                </a:lnTo>
                <a:lnTo>
                  <a:pt x="144594" y="69861"/>
                </a:lnTo>
                <a:lnTo>
                  <a:pt x="131364" y="30689"/>
                </a:lnTo>
                <a:lnTo>
                  <a:pt x="99079" y="5445"/>
                </a:lnTo>
                <a:lnTo>
                  <a:pt x="7032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7" name="object 62">
            <a:extLst>
              <a:ext uri="{FF2B5EF4-FFF2-40B4-BE49-F238E27FC236}">
                <a16:creationId xmlns:a16="http://schemas.microsoft.com/office/drawing/2014/main" id="{1A79B6B1-D5C6-426B-A2E7-A4572FB8C7C2}"/>
              </a:ext>
            </a:extLst>
          </p:cNvPr>
          <p:cNvSpPr/>
          <p:nvPr/>
        </p:nvSpPr>
        <p:spPr>
          <a:xfrm>
            <a:off x="866253" y="3119277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80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8" name="object 63">
            <a:extLst>
              <a:ext uri="{FF2B5EF4-FFF2-40B4-BE49-F238E27FC236}">
                <a16:creationId xmlns:a16="http://schemas.microsoft.com/office/drawing/2014/main" id="{461BE32B-ADDD-4844-8BBB-2C47AF36E977}"/>
              </a:ext>
            </a:extLst>
          </p:cNvPr>
          <p:cNvSpPr/>
          <p:nvPr/>
        </p:nvSpPr>
        <p:spPr>
          <a:xfrm>
            <a:off x="866253" y="35286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object 64">
            <a:extLst>
              <a:ext uri="{FF2B5EF4-FFF2-40B4-BE49-F238E27FC236}">
                <a16:creationId xmlns:a16="http://schemas.microsoft.com/office/drawing/2014/main" id="{6EA2B99C-2A86-42FB-968A-F88EF68BCA7A}"/>
              </a:ext>
            </a:extLst>
          </p:cNvPr>
          <p:cNvSpPr/>
          <p:nvPr/>
        </p:nvSpPr>
        <p:spPr>
          <a:xfrm>
            <a:off x="866253" y="5235334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object 65">
            <a:extLst>
              <a:ext uri="{FF2B5EF4-FFF2-40B4-BE49-F238E27FC236}">
                <a16:creationId xmlns:a16="http://schemas.microsoft.com/office/drawing/2014/main" id="{CCFB1EAB-A850-4353-8921-C0FF7779F055}"/>
              </a:ext>
            </a:extLst>
          </p:cNvPr>
          <p:cNvSpPr/>
          <p:nvPr/>
        </p:nvSpPr>
        <p:spPr>
          <a:xfrm>
            <a:off x="4417969" y="527367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object 66">
            <a:extLst>
              <a:ext uri="{FF2B5EF4-FFF2-40B4-BE49-F238E27FC236}">
                <a16:creationId xmlns:a16="http://schemas.microsoft.com/office/drawing/2014/main" id="{8769FFE8-C80E-4635-BE56-CCBC422C2F06}"/>
              </a:ext>
            </a:extLst>
          </p:cNvPr>
          <p:cNvSpPr/>
          <p:nvPr/>
        </p:nvSpPr>
        <p:spPr>
          <a:xfrm>
            <a:off x="4417969" y="57384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object 67">
            <a:extLst>
              <a:ext uri="{FF2B5EF4-FFF2-40B4-BE49-F238E27FC236}">
                <a16:creationId xmlns:a16="http://schemas.microsoft.com/office/drawing/2014/main" id="{4C278D8A-0645-4009-AA40-847E2846BC97}"/>
              </a:ext>
            </a:extLst>
          </p:cNvPr>
          <p:cNvSpPr/>
          <p:nvPr/>
        </p:nvSpPr>
        <p:spPr>
          <a:xfrm>
            <a:off x="4417969" y="643281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object 68">
            <a:extLst>
              <a:ext uri="{FF2B5EF4-FFF2-40B4-BE49-F238E27FC236}">
                <a16:creationId xmlns:a16="http://schemas.microsoft.com/office/drawing/2014/main" id="{C545A078-949F-476B-B375-7F5C8EE5B001}"/>
              </a:ext>
            </a:extLst>
          </p:cNvPr>
          <p:cNvSpPr/>
          <p:nvPr/>
        </p:nvSpPr>
        <p:spPr>
          <a:xfrm>
            <a:off x="7969673" y="5235334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object 69">
            <a:extLst>
              <a:ext uri="{FF2B5EF4-FFF2-40B4-BE49-F238E27FC236}">
                <a16:creationId xmlns:a16="http://schemas.microsoft.com/office/drawing/2014/main" id="{EF1846F4-AD92-408B-8FD0-C1CA954ECF9A}"/>
              </a:ext>
            </a:extLst>
          </p:cNvPr>
          <p:cNvSpPr/>
          <p:nvPr/>
        </p:nvSpPr>
        <p:spPr>
          <a:xfrm>
            <a:off x="7969673" y="5685247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" name="object 70">
            <a:extLst>
              <a:ext uri="{FF2B5EF4-FFF2-40B4-BE49-F238E27FC236}">
                <a16:creationId xmlns:a16="http://schemas.microsoft.com/office/drawing/2014/main" id="{AE6D2D09-A044-454C-97C5-5814676B4ECD}"/>
              </a:ext>
            </a:extLst>
          </p:cNvPr>
          <p:cNvSpPr/>
          <p:nvPr/>
        </p:nvSpPr>
        <p:spPr>
          <a:xfrm>
            <a:off x="11521377" y="52812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6" name="object 71">
            <a:extLst>
              <a:ext uri="{FF2B5EF4-FFF2-40B4-BE49-F238E27FC236}">
                <a16:creationId xmlns:a16="http://schemas.microsoft.com/office/drawing/2014/main" id="{D5AEFD69-C4F8-41ED-B545-9B69A227EF3B}"/>
              </a:ext>
            </a:extLst>
          </p:cNvPr>
          <p:cNvSpPr/>
          <p:nvPr/>
        </p:nvSpPr>
        <p:spPr>
          <a:xfrm>
            <a:off x="11521377" y="60432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" name="object 72">
            <a:extLst>
              <a:ext uri="{FF2B5EF4-FFF2-40B4-BE49-F238E27FC236}">
                <a16:creationId xmlns:a16="http://schemas.microsoft.com/office/drawing/2014/main" id="{6AED8397-909D-461F-B692-ECE01A89A666}"/>
              </a:ext>
            </a:extLst>
          </p:cNvPr>
          <p:cNvSpPr/>
          <p:nvPr/>
        </p:nvSpPr>
        <p:spPr>
          <a:xfrm>
            <a:off x="11521377" y="67290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8" name="object 73">
            <a:extLst>
              <a:ext uri="{FF2B5EF4-FFF2-40B4-BE49-F238E27FC236}">
                <a16:creationId xmlns:a16="http://schemas.microsoft.com/office/drawing/2014/main" id="{1638DDC1-BF28-45A8-B900-09830FB7DC1D}"/>
              </a:ext>
            </a:extLst>
          </p:cNvPr>
          <p:cNvSpPr/>
          <p:nvPr/>
        </p:nvSpPr>
        <p:spPr>
          <a:xfrm>
            <a:off x="866253" y="59670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0324" y="0"/>
                </a:moveTo>
                <a:lnTo>
                  <a:pt x="30919" y="13059"/>
                </a:lnTo>
                <a:lnTo>
                  <a:pt x="5494" y="45191"/>
                </a:lnTo>
                <a:lnTo>
                  <a:pt x="0" y="73740"/>
                </a:lnTo>
                <a:lnTo>
                  <a:pt x="1713" y="88064"/>
                </a:lnTo>
                <a:lnTo>
                  <a:pt x="21752" y="123906"/>
                </a:lnTo>
                <a:lnTo>
                  <a:pt x="58443" y="143172"/>
                </a:lnTo>
                <a:lnTo>
                  <a:pt x="73108" y="144605"/>
                </a:lnTo>
                <a:lnTo>
                  <a:pt x="87544" y="143002"/>
                </a:lnTo>
                <a:lnTo>
                  <a:pt x="123712" y="123168"/>
                </a:lnTo>
                <a:lnTo>
                  <a:pt x="143184" y="86770"/>
                </a:lnTo>
                <a:lnTo>
                  <a:pt x="144634" y="72285"/>
                </a:lnTo>
                <a:lnTo>
                  <a:pt x="144594" y="69861"/>
                </a:lnTo>
                <a:lnTo>
                  <a:pt x="131364" y="30689"/>
                </a:lnTo>
                <a:lnTo>
                  <a:pt x="99079" y="5445"/>
                </a:lnTo>
                <a:lnTo>
                  <a:pt x="7032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9" name="object 74">
            <a:extLst>
              <a:ext uri="{FF2B5EF4-FFF2-40B4-BE49-F238E27FC236}">
                <a16:creationId xmlns:a16="http://schemas.microsoft.com/office/drawing/2014/main" id="{2D39DA5A-EA0C-4D09-8B2F-02B816E142C4}"/>
              </a:ext>
            </a:extLst>
          </p:cNvPr>
          <p:cNvSpPr/>
          <p:nvPr/>
        </p:nvSpPr>
        <p:spPr>
          <a:xfrm>
            <a:off x="866253" y="6348095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0" name="object 75">
            <a:extLst>
              <a:ext uri="{FF2B5EF4-FFF2-40B4-BE49-F238E27FC236}">
                <a16:creationId xmlns:a16="http://schemas.microsoft.com/office/drawing/2014/main" id="{246D3611-413B-4E57-91F5-0977EC7BF443}"/>
              </a:ext>
            </a:extLst>
          </p:cNvPr>
          <p:cNvSpPr/>
          <p:nvPr/>
        </p:nvSpPr>
        <p:spPr>
          <a:xfrm>
            <a:off x="866253" y="8091297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object 76">
            <a:extLst>
              <a:ext uri="{FF2B5EF4-FFF2-40B4-BE49-F238E27FC236}">
                <a16:creationId xmlns:a16="http://schemas.microsoft.com/office/drawing/2014/main" id="{05618E35-8F23-401C-A934-C4390AE60EF6}"/>
              </a:ext>
            </a:extLst>
          </p:cNvPr>
          <p:cNvSpPr/>
          <p:nvPr/>
        </p:nvSpPr>
        <p:spPr>
          <a:xfrm>
            <a:off x="4417969" y="8091297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2" name="object 77">
            <a:extLst>
              <a:ext uri="{FF2B5EF4-FFF2-40B4-BE49-F238E27FC236}">
                <a16:creationId xmlns:a16="http://schemas.microsoft.com/office/drawing/2014/main" id="{0202591C-FFF2-4677-9B9B-D820F453CB41}"/>
              </a:ext>
            </a:extLst>
          </p:cNvPr>
          <p:cNvSpPr/>
          <p:nvPr/>
        </p:nvSpPr>
        <p:spPr>
          <a:xfrm>
            <a:off x="4417969" y="8792510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0" y="0"/>
                </a:moveTo>
                <a:lnTo>
                  <a:pt x="30915" y="13060"/>
                </a:lnTo>
                <a:lnTo>
                  <a:pt x="5493" y="45195"/>
                </a:lnTo>
                <a:lnTo>
                  <a:pt x="0" y="73742"/>
                </a:lnTo>
                <a:lnTo>
                  <a:pt x="1710" y="88065"/>
                </a:lnTo>
                <a:lnTo>
                  <a:pt x="21742" y="123911"/>
                </a:lnTo>
                <a:lnTo>
                  <a:pt x="58430" y="143184"/>
                </a:lnTo>
                <a:lnTo>
                  <a:pt x="73096" y="144618"/>
                </a:lnTo>
                <a:lnTo>
                  <a:pt x="87536" y="143015"/>
                </a:lnTo>
                <a:lnTo>
                  <a:pt x="123705" y="123176"/>
                </a:lnTo>
                <a:lnTo>
                  <a:pt x="143172" y="86779"/>
                </a:lnTo>
                <a:lnTo>
                  <a:pt x="144622" y="72297"/>
                </a:lnTo>
                <a:lnTo>
                  <a:pt x="144582" y="69871"/>
                </a:lnTo>
                <a:lnTo>
                  <a:pt x="131355" y="30696"/>
                </a:lnTo>
                <a:lnTo>
                  <a:pt x="99075" y="5447"/>
                </a:lnTo>
                <a:lnTo>
                  <a:pt x="7032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3" name="object 78">
            <a:extLst>
              <a:ext uri="{FF2B5EF4-FFF2-40B4-BE49-F238E27FC236}">
                <a16:creationId xmlns:a16="http://schemas.microsoft.com/office/drawing/2014/main" id="{13292060-2025-4EB5-9761-9F537E75A79D}"/>
              </a:ext>
            </a:extLst>
          </p:cNvPr>
          <p:cNvSpPr/>
          <p:nvPr/>
        </p:nvSpPr>
        <p:spPr>
          <a:xfrm>
            <a:off x="4417969" y="9200188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30" y="0"/>
                </a:moveTo>
                <a:lnTo>
                  <a:pt x="30920" y="13053"/>
                </a:lnTo>
                <a:lnTo>
                  <a:pt x="5494" y="45183"/>
                </a:lnTo>
                <a:lnTo>
                  <a:pt x="0" y="73730"/>
                </a:lnTo>
                <a:lnTo>
                  <a:pt x="1710" y="88056"/>
                </a:lnTo>
                <a:lnTo>
                  <a:pt x="21742" y="123903"/>
                </a:lnTo>
                <a:lnTo>
                  <a:pt x="58430" y="143173"/>
                </a:lnTo>
                <a:lnTo>
                  <a:pt x="73096" y="144605"/>
                </a:lnTo>
                <a:lnTo>
                  <a:pt x="87536" y="143003"/>
                </a:lnTo>
                <a:lnTo>
                  <a:pt x="123705" y="123169"/>
                </a:lnTo>
                <a:lnTo>
                  <a:pt x="143172" y="86771"/>
                </a:lnTo>
                <a:lnTo>
                  <a:pt x="144622" y="72285"/>
                </a:lnTo>
                <a:lnTo>
                  <a:pt x="144582" y="69877"/>
                </a:lnTo>
                <a:lnTo>
                  <a:pt x="131361" y="30697"/>
                </a:lnTo>
                <a:lnTo>
                  <a:pt x="99083" y="5447"/>
                </a:lnTo>
                <a:lnTo>
                  <a:pt x="7033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" name="object 79">
            <a:extLst>
              <a:ext uri="{FF2B5EF4-FFF2-40B4-BE49-F238E27FC236}">
                <a16:creationId xmlns:a16="http://schemas.microsoft.com/office/drawing/2014/main" id="{A63DE8FD-CF5E-47D3-A53C-3D894D2D3B0D}"/>
              </a:ext>
            </a:extLst>
          </p:cNvPr>
          <p:cNvSpPr/>
          <p:nvPr/>
        </p:nvSpPr>
        <p:spPr>
          <a:xfrm>
            <a:off x="7969673" y="8091297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5" name="object 80">
            <a:extLst>
              <a:ext uri="{FF2B5EF4-FFF2-40B4-BE49-F238E27FC236}">
                <a16:creationId xmlns:a16="http://schemas.microsoft.com/office/drawing/2014/main" id="{DE14ABC0-97B6-484D-B57C-A501B3967B69}"/>
              </a:ext>
            </a:extLst>
          </p:cNvPr>
          <p:cNvSpPr/>
          <p:nvPr/>
        </p:nvSpPr>
        <p:spPr>
          <a:xfrm>
            <a:off x="7969673" y="8792510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24" y="0"/>
                </a:moveTo>
                <a:lnTo>
                  <a:pt x="30919" y="13059"/>
                </a:lnTo>
                <a:lnTo>
                  <a:pt x="5494" y="45191"/>
                </a:lnTo>
                <a:lnTo>
                  <a:pt x="0" y="73740"/>
                </a:lnTo>
                <a:lnTo>
                  <a:pt x="1713" y="88064"/>
                </a:lnTo>
                <a:lnTo>
                  <a:pt x="21752" y="123906"/>
                </a:lnTo>
                <a:lnTo>
                  <a:pt x="58443" y="143172"/>
                </a:lnTo>
                <a:lnTo>
                  <a:pt x="73108" y="144605"/>
                </a:lnTo>
                <a:lnTo>
                  <a:pt x="87544" y="143002"/>
                </a:lnTo>
                <a:lnTo>
                  <a:pt x="123712" y="123168"/>
                </a:lnTo>
                <a:lnTo>
                  <a:pt x="143184" y="86770"/>
                </a:lnTo>
                <a:lnTo>
                  <a:pt x="144634" y="72285"/>
                </a:lnTo>
                <a:lnTo>
                  <a:pt x="144594" y="69861"/>
                </a:lnTo>
                <a:lnTo>
                  <a:pt x="131364" y="30689"/>
                </a:lnTo>
                <a:lnTo>
                  <a:pt x="99079" y="5445"/>
                </a:lnTo>
                <a:lnTo>
                  <a:pt x="7032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6" name="object 81">
            <a:extLst>
              <a:ext uri="{FF2B5EF4-FFF2-40B4-BE49-F238E27FC236}">
                <a16:creationId xmlns:a16="http://schemas.microsoft.com/office/drawing/2014/main" id="{EB7DEBDD-6317-42D9-A6EE-F799CE4406DE}"/>
              </a:ext>
            </a:extLst>
          </p:cNvPr>
          <p:cNvSpPr/>
          <p:nvPr/>
        </p:nvSpPr>
        <p:spPr>
          <a:xfrm>
            <a:off x="11521377" y="8091297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7" name="object 82">
            <a:extLst>
              <a:ext uri="{FF2B5EF4-FFF2-40B4-BE49-F238E27FC236}">
                <a16:creationId xmlns:a16="http://schemas.microsoft.com/office/drawing/2014/main" id="{01170E16-703F-4932-BD7A-D6719BA57E34}"/>
              </a:ext>
            </a:extLst>
          </p:cNvPr>
          <p:cNvSpPr/>
          <p:nvPr/>
        </p:nvSpPr>
        <p:spPr>
          <a:xfrm>
            <a:off x="11521377" y="8554070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object 83">
            <a:extLst>
              <a:ext uri="{FF2B5EF4-FFF2-40B4-BE49-F238E27FC236}">
                <a16:creationId xmlns:a16="http://schemas.microsoft.com/office/drawing/2014/main" id="{26090A3B-743E-404B-BCFB-EA101473C137}"/>
              </a:ext>
            </a:extLst>
          </p:cNvPr>
          <p:cNvSpPr/>
          <p:nvPr/>
        </p:nvSpPr>
        <p:spPr>
          <a:xfrm>
            <a:off x="11521377" y="9034180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79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object 84">
            <a:extLst>
              <a:ext uri="{FF2B5EF4-FFF2-40B4-BE49-F238E27FC236}">
                <a16:creationId xmlns:a16="http://schemas.microsoft.com/office/drawing/2014/main" id="{874B4A50-FBCE-467A-A4FA-A0CA8CDC3C3D}"/>
              </a:ext>
            </a:extLst>
          </p:cNvPr>
          <p:cNvSpPr/>
          <p:nvPr/>
        </p:nvSpPr>
        <p:spPr>
          <a:xfrm>
            <a:off x="866253" y="8551774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0330" y="0"/>
                </a:moveTo>
                <a:lnTo>
                  <a:pt x="30922" y="13057"/>
                </a:lnTo>
                <a:lnTo>
                  <a:pt x="5494" y="45187"/>
                </a:lnTo>
                <a:lnTo>
                  <a:pt x="0" y="73733"/>
                </a:lnTo>
                <a:lnTo>
                  <a:pt x="1710" y="88057"/>
                </a:lnTo>
                <a:lnTo>
                  <a:pt x="21745" y="123901"/>
                </a:lnTo>
                <a:lnTo>
                  <a:pt x="58434" y="143172"/>
                </a:lnTo>
                <a:lnTo>
                  <a:pt x="73098" y="144605"/>
                </a:lnTo>
                <a:lnTo>
                  <a:pt x="87536" y="143004"/>
                </a:lnTo>
                <a:lnTo>
                  <a:pt x="123709" y="123173"/>
                </a:lnTo>
                <a:lnTo>
                  <a:pt x="143184" y="86780"/>
                </a:lnTo>
                <a:lnTo>
                  <a:pt x="144635" y="72297"/>
                </a:lnTo>
                <a:lnTo>
                  <a:pt x="144594" y="69868"/>
                </a:lnTo>
                <a:lnTo>
                  <a:pt x="131363" y="30690"/>
                </a:lnTo>
                <a:lnTo>
                  <a:pt x="99081" y="5445"/>
                </a:lnTo>
                <a:lnTo>
                  <a:pt x="70330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0" name="object 85">
            <a:extLst>
              <a:ext uri="{FF2B5EF4-FFF2-40B4-BE49-F238E27FC236}">
                <a16:creationId xmlns:a16="http://schemas.microsoft.com/office/drawing/2014/main" id="{41AB97D8-8E08-421A-9899-6B7B41DC2ABD}"/>
              </a:ext>
            </a:extLst>
          </p:cNvPr>
          <p:cNvSpPr/>
          <p:nvPr/>
        </p:nvSpPr>
        <p:spPr>
          <a:xfrm>
            <a:off x="866253" y="8998878"/>
            <a:ext cx="144780" cy="144780"/>
          </a:xfrm>
          <a:custGeom>
            <a:avLst/>
            <a:gdLst/>
            <a:ahLst/>
            <a:cxnLst/>
            <a:rect l="l" t="t" r="r" b="b"/>
            <a:pathLst>
              <a:path w="144780" h="144779">
                <a:moveTo>
                  <a:pt x="70314" y="0"/>
                </a:moveTo>
                <a:lnTo>
                  <a:pt x="30914" y="13066"/>
                </a:lnTo>
                <a:lnTo>
                  <a:pt x="5493" y="45203"/>
                </a:lnTo>
                <a:lnTo>
                  <a:pt x="0" y="73752"/>
                </a:lnTo>
                <a:lnTo>
                  <a:pt x="1713" y="88072"/>
                </a:lnTo>
                <a:lnTo>
                  <a:pt x="21752" y="123913"/>
                </a:lnTo>
                <a:lnTo>
                  <a:pt x="58443" y="143184"/>
                </a:lnTo>
                <a:lnTo>
                  <a:pt x="73108" y="144617"/>
                </a:lnTo>
                <a:lnTo>
                  <a:pt x="87544" y="143014"/>
                </a:lnTo>
                <a:lnTo>
                  <a:pt x="123712" y="123176"/>
                </a:lnTo>
                <a:lnTo>
                  <a:pt x="143184" y="86779"/>
                </a:lnTo>
                <a:lnTo>
                  <a:pt x="144634" y="72297"/>
                </a:lnTo>
                <a:lnTo>
                  <a:pt x="144594" y="69856"/>
                </a:lnTo>
                <a:lnTo>
                  <a:pt x="131357" y="30689"/>
                </a:lnTo>
                <a:lnTo>
                  <a:pt x="99071" y="5445"/>
                </a:lnTo>
                <a:lnTo>
                  <a:pt x="70314" y="0"/>
                </a:lnTo>
                <a:close/>
              </a:path>
            </a:pathLst>
          </a:custGeom>
          <a:solidFill>
            <a:srgbClr val="09E1A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6188DA-39DB-2273-949B-C337F003D783}"/>
              </a:ext>
            </a:extLst>
          </p:cNvPr>
          <p:cNvSpPr txBox="1"/>
          <p:nvPr/>
        </p:nvSpPr>
        <p:spPr>
          <a:xfrm>
            <a:off x="15230192" y="2443978"/>
            <a:ext cx="5250342" cy="813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Block Storage Arrays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Storage Switches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Storage Management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Storage Virtualization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Data Protection Appliances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Object Storage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Storage Area Network (SAN)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Server-based Storage (VSAN)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Network Attached Systems (NAS)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Backup Systems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Software-Defined Storage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HCI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000" kern="0" dirty="0">
                <a:solidFill>
                  <a:srgbClr val="1F2130"/>
                </a:solidFill>
              </a:rPr>
              <a:t>Cloud Storage</a:t>
            </a:r>
          </a:p>
          <a:p>
            <a:pPr marL="365760" marR="689610" lvl="0" indent="-365760" fontAlgn="auto">
              <a:lnSpc>
                <a:spcPct val="102000"/>
              </a:lnSpc>
              <a:spcBef>
                <a:spcPts val="1100"/>
              </a:spcBef>
              <a:spcAft>
                <a:spcPts val="1100"/>
              </a:spcAft>
              <a:buClr>
                <a:srgbClr val="09E1AB"/>
              </a:buClr>
              <a:buSzPct val="120000"/>
              <a:buFont typeface="Courier New" panose="02070309020205020404" pitchFamily="49" charset="0"/>
              <a:buChar char="o"/>
              <a:tabLst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2422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">
            <a:extLst>
              <a:ext uri="{FF2B5EF4-FFF2-40B4-BE49-F238E27FC236}">
                <a16:creationId xmlns:a16="http://schemas.microsoft.com/office/drawing/2014/main" id="{F1FE012B-718E-4B83-B604-EE836B9FBB88}"/>
              </a:ext>
            </a:extLst>
          </p:cNvPr>
          <p:cNvSpPr/>
          <p:nvPr/>
        </p:nvSpPr>
        <p:spPr>
          <a:xfrm>
            <a:off x="13000848" y="696429"/>
            <a:ext cx="6757993" cy="259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92C61F2-8C2A-4C43-8D9E-8EC7C1EAB6A6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StorageGuard Support Matrix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C1D997-6865-41CD-BC64-F94CB2AFB334}"/>
              </a:ext>
            </a:extLst>
          </p:cNvPr>
          <p:cNvSpPr/>
          <p:nvPr/>
        </p:nvSpPr>
        <p:spPr>
          <a:xfrm>
            <a:off x="1590815" y="2471253"/>
            <a:ext cx="5022142" cy="73440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507846">
              <a:defRPr/>
            </a:pPr>
            <a:endParaRPr lang="he-IL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DAB893-B420-4EBE-965B-2CCBE110CCF4}"/>
              </a:ext>
            </a:extLst>
          </p:cNvPr>
          <p:cNvGrpSpPr/>
          <p:nvPr/>
        </p:nvGrpSpPr>
        <p:grpSpPr>
          <a:xfrm>
            <a:off x="1589984" y="2454276"/>
            <a:ext cx="5022142" cy="528814"/>
            <a:chOff x="246283" y="1216248"/>
            <a:chExt cx="2743201" cy="320696"/>
          </a:xfrm>
          <a:solidFill>
            <a:schemeClr val="accent1">
              <a:lumMod val="5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398C5D-93E3-4273-951A-7752ECDD9CE6}"/>
                </a:ext>
              </a:extLst>
            </p:cNvPr>
            <p:cNvSpPr/>
            <p:nvPr/>
          </p:nvSpPr>
          <p:spPr>
            <a:xfrm>
              <a:off x="246284" y="1216248"/>
              <a:ext cx="274320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46">
                <a:defRPr/>
              </a:pPr>
              <a:r>
                <a:rPr lang="en-US" sz="2638" kern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SAN Arrays</a:t>
              </a: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04E453-5782-4EB4-88F9-19869208F678}"/>
                </a:ext>
              </a:extLst>
            </p:cNvPr>
            <p:cNvSpPr/>
            <p:nvPr/>
          </p:nvSpPr>
          <p:spPr>
            <a:xfrm>
              <a:off x="246283" y="1216248"/>
              <a:ext cx="9144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46">
                <a:defRPr/>
              </a:pPr>
              <a:endParaRPr lang="he-IL" sz="2226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49D51D7-AFCB-43AF-A643-D20AFEAD0D11}"/>
              </a:ext>
            </a:extLst>
          </p:cNvPr>
          <p:cNvSpPr/>
          <p:nvPr/>
        </p:nvSpPr>
        <p:spPr>
          <a:xfrm>
            <a:off x="6775567" y="2478827"/>
            <a:ext cx="5079659" cy="73440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 defTabSz="1507846">
              <a:defRPr/>
            </a:pPr>
            <a:endParaRPr lang="he-IL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DBF06D-DD63-43CB-B104-E07CCB992B52}"/>
              </a:ext>
            </a:extLst>
          </p:cNvPr>
          <p:cNvSpPr/>
          <p:nvPr/>
        </p:nvSpPr>
        <p:spPr>
          <a:xfrm>
            <a:off x="12023682" y="2467347"/>
            <a:ext cx="5418302" cy="73350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he-IL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8" name="Content Placeholder 18">
            <a:extLst>
              <a:ext uri="{FF2B5EF4-FFF2-40B4-BE49-F238E27FC236}">
                <a16:creationId xmlns:a16="http://schemas.microsoft.com/office/drawing/2014/main" id="{0952D20C-C18D-42CA-A115-A76E0895465D}"/>
              </a:ext>
            </a:extLst>
          </p:cNvPr>
          <p:cNvSpPr txBox="1">
            <a:spLocks/>
          </p:cNvSpPr>
          <p:nvPr/>
        </p:nvSpPr>
        <p:spPr>
          <a:xfrm>
            <a:off x="1621510" y="3072753"/>
            <a:ext cx="4981091" cy="4522754"/>
          </a:xfrm>
          <a:prstGeom prst="rect">
            <a:avLst/>
          </a:prstGeom>
        </p:spPr>
        <p:txBody>
          <a:bodyPr vert="horz" lIns="150781" tIns="75390" rIns="150781" bIns="75390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Dell EMC Symmetrix</a:t>
            </a:r>
            <a:r>
              <a:rPr lang="en-US" sz="1600" dirty="0">
                <a:latin typeface="Open Sans Light" panose="020B0306030504020204"/>
              </a:rPr>
              <a:t> •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VMAX</a:t>
            </a:r>
            <a:r>
              <a:rPr lang="en-US" sz="1600" dirty="0">
                <a:latin typeface="Open Sans Light" panose="020B0306030504020204"/>
              </a:rPr>
              <a:t> •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PowerMAX</a:t>
            </a:r>
          </a:p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Dell EMC XtremIO </a:t>
            </a:r>
            <a:r>
              <a:rPr lang="en-US" sz="1600" dirty="0">
                <a:latin typeface="Open Sans Light" panose="020B0306030504020204"/>
              </a:rPr>
              <a:t>• </a:t>
            </a:r>
            <a:r>
              <a:rPr lang="en-US" sz="1600" dirty="0" err="1">
                <a:latin typeface="Open Sans Light" panose="020B0306030504020204"/>
              </a:rPr>
              <a:t>PowerStore</a:t>
            </a:r>
            <a:endParaRPr lang="en-US" sz="1600" dirty="0">
              <a:latin typeface="Open Sans Light" panose="020B0306030504020204"/>
            </a:endParaRPr>
          </a:p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Dell EMC VNX </a:t>
            </a:r>
            <a:r>
              <a:rPr lang="en-US" sz="1600" dirty="0">
                <a:latin typeface="Open Sans Light" panose="020B0306030504020204"/>
              </a:rPr>
              <a:t>• VNX2 •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Unity</a:t>
            </a:r>
            <a:r>
              <a:rPr lang="en-US" sz="1600" dirty="0">
                <a:latin typeface="Open Sans Light" panose="020B0306030504020204"/>
              </a:rPr>
              <a:t> •  </a:t>
            </a:r>
            <a:r>
              <a:rPr lang="en-US" sz="1600" dirty="0" err="1">
                <a:latin typeface="Open Sans Light" panose="020B0306030504020204"/>
              </a:rPr>
              <a:t>PowerVault</a:t>
            </a:r>
            <a:r>
              <a:rPr lang="en-US" sz="1600" dirty="0">
                <a:latin typeface="Open Sans Light" panose="020B0306030504020204"/>
              </a:rPr>
              <a:t> ME</a:t>
            </a:r>
            <a:endParaRPr lang="en-US" sz="1600" dirty="0">
              <a:latin typeface="Open Sans Light" panose="020B0306030504020204"/>
              <a:ea typeface="Open Sans Light" panose="020B0306030504020204" pitchFamily="34" charset="0"/>
            </a:endParaRPr>
          </a:p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NetApp FAS/AFF </a:t>
            </a:r>
            <a:r>
              <a:rPr lang="en-US" sz="1600" dirty="0">
                <a:latin typeface="Open Sans Light" panose="020B0306030504020204"/>
              </a:rPr>
              <a:t>•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 cDOT </a:t>
            </a:r>
            <a:r>
              <a:rPr lang="en-US" sz="1600" dirty="0">
                <a:latin typeface="Open Sans Light" panose="020B0306030504020204"/>
              </a:rPr>
              <a:t>•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7-mode </a:t>
            </a:r>
            <a:r>
              <a:rPr lang="en-US" sz="1600" dirty="0">
                <a:latin typeface="Open Sans Light" panose="020B0306030504020204"/>
              </a:rPr>
              <a:t>• filer</a:t>
            </a:r>
            <a:endParaRPr lang="en-US" sz="1600" dirty="0">
              <a:latin typeface="Open Sans Light" panose="020B0306030504020204"/>
              <a:ea typeface="Open Sans Light" panose="020B0306030504020204" pitchFamily="34" charset="0"/>
            </a:endParaRPr>
          </a:p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Hitachi VSP</a:t>
            </a:r>
            <a:r>
              <a:rPr lang="en-US" sz="1600" dirty="0">
                <a:latin typeface="Open Sans Light" panose="020B0306030504020204"/>
              </a:rPr>
              <a:t>/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USP </a:t>
            </a:r>
            <a:r>
              <a:rPr lang="en-US" sz="1600" dirty="0">
                <a:latin typeface="Open Sans Light" panose="020B0306030504020204"/>
              </a:rPr>
              <a:t>•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AMS</a:t>
            </a:r>
            <a:r>
              <a:rPr lang="en-US" sz="1600" dirty="0">
                <a:latin typeface="Open Sans Light" panose="020B0306030504020204"/>
              </a:rPr>
              <a:t> • HUS • G-Series </a:t>
            </a:r>
            <a:endParaRPr lang="en-US" sz="1600" dirty="0">
              <a:latin typeface="Open Sans Light" panose="020B0306030504020204"/>
              <a:ea typeface="Open Sans Light" panose="020B0306030504020204" pitchFamily="34" charset="0"/>
            </a:endParaRPr>
          </a:p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IBM DS*</a:t>
            </a:r>
            <a:r>
              <a:rPr lang="en-US" sz="1600" dirty="0">
                <a:latin typeface="Open Sans Light" panose="020B0306030504020204"/>
              </a:rPr>
              <a:t> •FlashSystem • IBM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SVC</a:t>
            </a:r>
            <a:r>
              <a:rPr lang="en-US" sz="1600" dirty="0">
                <a:latin typeface="Open Sans Light" panose="020B0306030504020204"/>
              </a:rPr>
              <a:t> • V7000/5000 •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Storwize</a:t>
            </a:r>
            <a:r>
              <a:rPr lang="en-US" sz="1600" dirty="0">
                <a:latin typeface="Open Sans Light" panose="020B0306030504020204"/>
              </a:rPr>
              <a:t> • Spectrum Virtualize • Spectrum Accelerate • N-Series</a:t>
            </a:r>
            <a:endParaRPr lang="en-US" sz="1600" dirty="0">
              <a:latin typeface="Open Sans Light" panose="020B0306030504020204"/>
              <a:ea typeface="Open Sans Light" panose="020B0306030504020204" pitchFamily="34" charset="0"/>
            </a:endParaRPr>
          </a:p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HPE XP</a:t>
            </a:r>
            <a:r>
              <a:rPr lang="en-US" sz="1600" dirty="0">
                <a:latin typeface="Open Sans Light" panose="020B0306030504020204"/>
              </a:rPr>
              <a:t> •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3PAR*</a:t>
            </a:r>
            <a:r>
              <a:rPr lang="en-US" sz="1600" dirty="0">
                <a:latin typeface="Open Sans Light" panose="020B0306030504020204"/>
              </a:rPr>
              <a:t> • Primera* • Nimble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*</a:t>
            </a:r>
            <a:endParaRPr lang="en-US" sz="1600" dirty="0">
              <a:latin typeface="Open Sans Light" panose="020B0306030504020204"/>
            </a:endParaRPr>
          </a:p>
          <a:p>
            <a:pPr marL="286647" indent="-282721" defTabSz="1507846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Infinidat </a:t>
            </a:r>
            <a:r>
              <a:rPr lang="en-US" sz="1600" dirty="0" err="1">
                <a:latin typeface="Open Sans Light" panose="020B0306030504020204"/>
                <a:ea typeface="Open Sans Light" panose="020B0306030504020204" pitchFamily="34" charset="0"/>
              </a:rPr>
              <a:t>InfiniBox</a:t>
            </a:r>
            <a:endParaRPr lang="en-US" sz="1600" dirty="0">
              <a:latin typeface="Open Sans Light" panose="020B0306030504020204"/>
              <a:ea typeface="Open Sans Light" panose="020B0306030504020204" pitchFamily="34" charset="0"/>
            </a:endParaRP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Pure • Huawei*</a:t>
            </a:r>
          </a:p>
        </p:txBody>
      </p:sp>
      <p:sp>
        <p:nvSpPr>
          <p:cNvPr id="19" name="Content Placeholder 46">
            <a:extLst>
              <a:ext uri="{FF2B5EF4-FFF2-40B4-BE49-F238E27FC236}">
                <a16:creationId xmlns:a16="http://schemas.microsoft.com/office/drawing/2014/main" id="{344A7677-1F91-422F-956E-7337474E1F5E}"/>
              </a:ext>
            </a:extLst>
          </p:cNvPr>
          <p:cNvSpPr txBox="1">
            <a:spLocks/>
          </p:cNvSpPr>
          <p:nvPr/>
        </p:nvSpPr>
        <p:spPr>
          <a:xfrm>
            <a:off x="12044296" y="3068777"/>
            <a:ext cx="5371192" cy="1417557"/>
          </a:xfrm>
          <a:prstGeom prst="rect">
            <a:avLst/>
          </a:prstGeom>
        </p:spPr>
        <p:txBody>
          <a:bodyPr vert="horz" lIns="150781" tIns="75390" rIns="150781" bIns="75390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Dell EMC VPLEX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IBM </a:t>
            </a:r>
            <a:r>
              <a:rPr lang="en-US" sz="1600" dirty="0">
                <a:latin typeface="Open Sans Light" panose="020B0306030504020204"/>
                <a:ea typeface="Open Sans Light" panose="020B0306030504020204" pitchFamily="34" charset="0"/>
              </a:rPr>
              <a:t>SAN Volume Controller</a:t>
            </a:r>
            <a:r>
              <a:rPr lang="en-US" sz="1600" dirty="0">
                <a:latin typeface="Open Sans Light" panose="020B0306030504020204"/>
              </a:rPr>
              <a:t> • Spectrum Virtualize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NetApp </a:t>
            </a:r>
            <a:r>
              <a:rPr lang="en-US" sz="1600" dirty="0" err="1">
                <a:latin typeface="Open Sans Light" panose="020B0306030504020204"/>
              </a:rPr>
              <a:t>FlexArray</a:t>
            </a:r>
            <a:endParaRPr lang="en-IL" sz="1600" dirty="0">
              <a:latin typeface="Open Sans Light" panose="020B0306030504020204"/>
            </a:endParaRP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35F2C4B-E113-4DE3-8595-648E143B6A17}"/>
              </a:ext>
            </a:extLst>
          </p:cNvPr>
          <p:cNvSpPr txBox="1">
            <a:spLocks/>
          </p:cNvSpPr>
          <p:nvPr/>
        </p:nvSpPr>
        <p:spPr>
          <a:xfrm>
            <a:off x="6827030" y="3084609"/>
            <a:ext cx="5022142" cy="1481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150781" tIns="75390" rIns="150781" bIns="75390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NetApp FAS/AFF • cDOT • 7-mode • IBM N-Series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Dell EMC Isilon • PowerScale • VNX/2 • Unity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Cohesity </a:t>
            </a:r>
            <a:r>
              <a:rPr lang="en-US" sz="1600" dirty="0" err="1">
                <a:latin typeface="Open Sans Light" panose="020B0306030504020204"/>
              </a:rPr>
              <a:t>SmartFiles</a:t>
            </a:r>
            <a:r>
              <a:rPr lang="en-US" sz="1600" dirty="0">
                <a:latin typeface="Open Sans Light" panose="020B0306030504020204"/>
              </a:rPr>
              <a:t> • HNAS* • HPE </a:t>
            </a:r>
            <a:r>
              <a:rPr lang="en-US" sz="1600" dirty="0" err="1">
                <a:latin typeface="Open Sans Light" panose="020B0306030504020204"/>
              </a:rPr>
              <a:t>StoreEasy</a:t>
            </a:r>
            <a:r>
              <a:rPr lang="en-US" sz="1600" dirty="0">
                <a:latin typeface="Open Sans Light" panose="020B0306030504020204"/>
              </a:rPr>
              <a:t>* • Infinibox • Pure • Huawei* • Nasuni*</a:t>
            </a:r>
          </a:p>
        </p:txBody>
      </p:sp>
      <p:sp>
        <p:nvSpPr>
          <p:cNvPr id="21" name="Content Placeholder 48">
            <a:extLst>
              <a:ext uri="{FF2B5EF4-FFF2-40B4-BE49-F238E27FC236}">
                <a16:creationId xmlns:a16="http://schemas.microsoft.com/office/drawing/2014/main" id="{122953CC-5F06-402F-BF8A-1B8676FC89D0}"/>
              </a:ext>
            </a:extLst>
          </p:cNvPr>
          <p:cNvSpPr txBox="1">
            <a:spLocks/>
          </p:cNvSpPr>
          <p:nvPr/>
        </p:nvSpPr>
        <p:spPr>
          <a:xfrm>
            <a:off x="6927126" y="6391507"/>
            <a:ext cx="4307933" cy="2031573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395" indent="-135469" defTabSz="1507846">
              <a:lnSpc>
                <a:spcPct val="90000"/>
              </a:lnSpc>
              <a:spcBef>
                <a:spcPts val="742"/>
              </a:spcBef>
              <a:buFont typeface="Arial" charset="0"/>
              <a:buChar char="•"/>
              <a:defRPr/>
            </a:pPr>
            <a:endParaRPr lang="en-US" sz="1731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22" name="Content Placeholder 49">
            <a:extLst>
              <a:ext uri="{FF2B5EF4-FFF2-40B4-BE49-F238E27FC236}">
                <a16:creationId xmlns:a16="http://schemas.microsoft.com/office/drawing/2014/main" id="{6B0CAB45-823C-4D04-99B9-E60D1D5C8CF1}"/>
              </a:ext>
            </a:extLst>
          </p:cNvPr>
          <p:cNvSpPr txBox="1">
            <a:spLocks/>
          </p:cNvSpPr>
          <p:nvPr/>
        </p:nvSpPr>
        <p:spPr>
          <a:xfrm>
            <a:off x="6750902" y="5225491"/>
            <a:ext cx="5079657" cy="1572184"/>
          </a:xfrm>
          <a:prstGeom prst="rect">
            <a:avLst/>
          </a:prstGeom>
        </p:spPr>
        <p:txBody>
          <a:bodyPr vert="horz" lIns="150781" tIns="75390" rIns="150781" bIns="75390" rtlCol="0" anchor="t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</a:rPr>
              <a:t>Hitachi Content Platform (HCP) •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</a:rPr>
              <a:t>Scality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</a:rPr>
              <a:t>*</a:t>
            </a:r>
          </a:p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</a:rPr>
              <a:t>Dell EMC ECS •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</a:rPr>
              <a:t>Cloudian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</a:rPr>
              <a:t>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</a:rPr>
              <a:t>HyperStore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</a:rPr>
              <a:t>*  </a:t>
            </a:r>
          </a:p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</a:rPr>
              <a:t>IBM Object Storage* • NetApp </a:t>
            </a:r>
            <a:r>
              <a:rPr lang="en-US" sz="1600" dirty="0" err="1">
                <a:latin typeface="Open Sans Light" panose="020B0306030504020204" pitchFamily="34" charset="0"/>
                <a:ea typeface="Open Sans Light" panose="020B0306030504020204" pitchFamily="34" charset="0"/>
              </a:rPr>
              <a:t>StorageGRID</a:t>
            </a:r>
            <a:endParaRPr lang="en-IL" sz="1600" dirty="0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23" name="Content Placeholder 50">
            <a:extLst>
              <a:ext uri="{FF2B5EF4-FFF2-40B4-BE49-F238E27FC236}">
                <a16:creationId xmlns:a16="http://schemas.microsoft.com/office/drawing/2014/main" id="{0AE4CCED-60EF-42B2-AE55-F11A48CB8DB8}"/>
              </a:ext>
            </a:extLst>
          </p:cNvPr>
          <p:cNvSpPr txBox="1">
            <a:spLocks/>
          </p:cNvSpPr>
          <p:nvPr/>
        </p:nvSpPr>
        <p:spPr>
          <a:xfrm>
            <a:off x="12088563" y="4565798"/>
            <a:ext cx="4720912" cy="5414665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395" indent="-135469" defTabSz="1507846">
              <a:lnSpc>
                <a:spcPct val="100000"/>
              </a:lnSpc>
              <a:spcBef>
                <a:spcPts val="330"/>
              </a:spcBef>
              <a:spcAft>
                <a:spcPts val="495"/>
              </a:spcAft>
              <a:buFont typeface="Arial" charset="0"/>
              <a:buChar char="•"/>
              <a:defRPr/>
            </a:pPr>
            <a:endParaRPr lang="en-US" sz="1649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sp>
        <p:nvSpPr>
          <p:cNvPr id="24" name="Content Placeholder 51">
            <a:extLst>
              <a:ext uri="{FF2B5EF4-FFF2-40B4-BE49-F238E27FC236}">
                <a16:creationId xmlns:a16="http://schemas.microsoft.com/office/drawing/2014/main" id="{56CE6C11-7607-4EDE-888E-AB74D5EF1406}"/>
              </a:ext>
            </a:extLst>
          </p:cNvPr>
          <p:cNvSpPr txBox="1">
            <a:spLocks/>
          </p:cNvSpPr>
          <p:nvPr/>
        </p:nvSpPr>
        <p:spPr>
          <a:xfrm>
            <a:off x="6750903" y="7102475"/>
            <a:ext cx="5084076" cy="1387031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 pitchFamily="34" charset="0"/>
                <a:ea typeface="Open Sans Light" panose="020B0306030504020204" pitchFamily="34" charset="0"/>
              </a:rPr>
              <a:t>Brocade directors / switches •  OEM versions</a:t>
            </a:r>
          </a:p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 pitchFamily="34" charset="0"/>
                <a:ea typeface="Open Sans Light" panose="020B0306030504020204" pitchFamily="34" charset="0"/>
              </a:rPr>
              <a:t>Cisco MDS • Nexus • OEM versions</a:t>
            </a:r>
          </a:p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 pitchFamily="34" charset="0"/>
                <a:ea typeface="Open Sans Light" panose="020B0306030504020204" pitchFamily="34" charset="0"/>
              </a:rPr>
              <a:t>HP VirtualConnect / FlexFabric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81024C-2CF0-4136-BAD1-A39CB171C74E}"/>
              </a:ext>
            </a:extLst>
          </p:cNvPr>
          <p:cNvGrpSpPr/>
          <p:nvPr/>
        </p:nvGrpSpPr>
        <p:grpSpPr>
          <a:xfrm>
            <a:off x="12015021" y="4454796"/>
            <a:ext cx="5426963" cy="530796"/>
            <a:chOff x="5796590" y="1525288"/>
            <a:chExt cx="2800732" cy="321898"/>
          </a:xfrm>
          <a:solidFill>
            <a:srgbClr val="1981AA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9320BBE-3FA7-4C33-81AD-4893D7031B98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Data Protection</a:t>
              </a: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E3CE76-697E-482F-9B6F-3CA80A313C7C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0D96E4-24FB-4196-A37D-8E4B751A5D47}"/>
              </a:ext>
            </a:extLst>
          </p:cNvPr>
          <p:cNvGrpSpPr/>
          <p:nvPr/>
        </p:nvGrpSpPr>
        <p:grpSpPr>
          <a:xfrm>
            <a:off x="6775566" y="6569075"/>
            <a:ext cx="5076068" cy="528814"/>
            <a:chOff x="246283" y="4326464"/>
            <a:chExt cx="2743201" cy="320696"/>
          </a:xfrm>
          <a:solidFill>
            <a:srgbClr val="EEA26F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F61D07-54C9-4E93-AEF0-26D67E33159A}"/>
                </a:ext>
              </a:extLst>
            </p:cNvPr>
            <p:cNvSpPr/>
            <p:nvPr/>
          </p:nvSpPr>
          <p:spPr>
            <a:xfrm>
              <a:off x="246284" y="4326464"/>
              <a:ext cx="2743200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Storage Network</a:t>
              </a: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65F9677-DF87-4759-8F62-2745A9106C27}"/>
                </a:ext>
              </a:extLst>
            </p:cNvPr>
            <p:cNvSpPr/>
            <p:nvPr/>
          </p:nvSpPr>
          <p:spPr>
            <a:xfrm>
              <a:off x="246283" y="4326464"/>
              <a:ext cx="91440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D2D007AD-0463-49F5-9FC3-3BE4A1548FF6}"/>
              </a:ext>
            </a:extLst>
          </p:cNvPr>
          <p:cNvSpPr/>
          <p:nvPr/>
        </p:nvSpPr>
        <p:spPr>
          <a:xfrm>
            <a:off x="6775567" y="4664075"/>
            <a:ext cx="5089409" cy="5288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algn="ctr" defTabSz="1507846">
              <a:defRPr/>
            </a:pPr>
            <a:r>
              <a:rPr lang="en-US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Object</a:t>
            </a:r>
            <a:r>
              <a:rPr lang="en-US" sz="2226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lang="en-US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Storage</a:t>
            </a:r>
            <a:endParaRPr lang="he-IL" sz="2638" kern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22D6F61-4067-4FBD-AA1D-8EA7A4FF690B}"/>
              </a:ext>
            </a:extLst>
          </p:cNvPr>
          <p:cNvGrpSpPr/>
          <p:nvPr/>
        </p:nvGrpSpPr>
        <p:grpSpPr>
          <a:xfrm>
            <a:off x="12025148" y="2480467"/>
            <a:ext cx="5418302" cy="530796"/>
            <a:chOff x="5796590" y="1525288"/>
            <a:chExt cx="2800732" cy="321898"/>
          </a:xfrm>
          <a:solidFill>
            <a:srgbClr val="1981AA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33596F5-C420-4BC8-B4D2-38594FB35514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Storage Virtualization</a:t>
              </a: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80165A8-07D8-40CB-99D1-CF3C4B4F3B2E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36" name="Content Placeholder 24">
            <a:extLst>
              <a:ext uri="{FF2B5EF4-FFF2-40B4-BE49-F238E27FC236}">
                <a16:creationId xmlns:a16="http://schemas.microsoft.com/office/drawing/2014/main" id="{0D9C6FD5-E5F5-4A6D-B2E8-5BE8E435C7B1}"/>
              </a:ext>
            </a:extLst>
          </p:cNvPr>
          <p:cNvSpPr txBox="1">
            <a:spLocks/>
          </p:cNvSpPr>
          <p:nvPr/>
        </p:nvSpPr>
        <p:spPr>
          <a:xfrm>
            <a:off x="6784227" y="2467276"/>
            <a:ext cx="5079659" cy="52773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150781" tIns="7539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Open Sans Light" panose="020B0306030504020204" pitchFamily="34" charset="0"/>
              <a:buNone/>
              <a:defRPr sz="1500" kern="1200">
                <a:solidFill>
                  <a:srgbClr val="1B3E4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ts val="180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defRPr sz="20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46">
              <a:spcBef>
                <a:spcPts val="1649"/>
              </a:spcBef>
              <a:defRPr/>
            </a:pPr>
            <a:r>
              <a:rPr lang="en-US" sz="2638" kern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File Storage &amp; NAS</a:t>
            </a:r>
          </a:p>
        </p:txBody>
      </p:sp>
      <p:sp>
        <p:nvSpPr>
          <p:cNvPr id="37" name="Content Placeholder 49">
            <a:extLst>
              <a:ext uri="{FF2B5EF4-FFF2-40B4-BE49-F238E27FC236}">
                <a16:creationId xmlns:a16="http://schemas.microsoft.com/office/drawing/2014/main" id="{D521943A-3D74-493E-8AF1-C5078ADF12EA}"/>
              </a:ext>
            </a:extLst>
          </p:cNvPr>
          <p:cNvSpPr txBox="1">
            <a:spLocks/>
          </p:cNvSpPr>
          <p:nvPr/>
        </p:nvSpPr>
        <p:spPr>
          <a:xfrm>
            <a:off x="12001686" y="7674971"/>
            <a:ext cx="5398601" cy="2109751"/>
          </a:xfrm>
          <a:prstGeom prst="rect">
            <a:avLst/>
          </a:prstGeom>
        </p:spPr>
        <p:txBody>
          <a:bodyPr vert="horz" lIns="150781" tIns="75390" rIns="150781" bIns="75390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Open Sans Light" panose="020B0306030504020204"/>
              </a:rPr>
              <a:t>Amazon Elastic Block Storage</a:t>
            </a:r>
            <a:r>
              <a:rPr lang="en-US" sz="1600" dirty="0">
                <a:latin typeface="Open Sans Light" panose="020B0306030504020204"/>
              </a:rPr>
              <a:t> • </a:t>
            </a:r>
            <a:r>
              <a:rPr lang="sv-SE" sz="1600" dirty="0">
                <a:latin typeface="Open Sans Light" panose="020B0306030504020204"/>
              </a:rPr>
              <a:t>S3</a:t>
            </a:r>
            <a:r>
              <a:rPr lang="en-US" sz="1600" dirty="0">
                <a:latin typeface="Open Sans Light" panose="020B0306030504020204"/>
              </a:rPr>
              <a:t> • </a:t>
            </a:r>
            <a:r>
              <a:rPr lang="sv-SE" sz="1600" dirty="0">
                <a:latin typeface="Open Sans Light" panose="020B0306030504020204"/>
              </a:rPr>
              <a:t>Glacier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Open Sans Light" panose="020B0306030504020204"/>
              </a:rPr>
              <a:t>Azure Blob / Disk Storage*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Nasuni •  </a:t>
            </a:r>
            <a:r>
              <a:rPr lang="sv-SE" sz="1600" dirty="0">
                <a:latin typeface="Open Sans Light" panose="020B0306030504020204"/>
              </a:rPr>
              <a:t>Zadara*</a:t>
            </a:r>
            <a:endParaRPr lang="en-US" sz="1600" dirty="0">
              <a:latin typeface="Open Sans Light" panose="020B0306030504020204"/>
            </a:endParaRP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sv-SE" sz="1600" dirty="0">
                <a:latin typeface="Open Sans Light" panose="020B0306030504020204"/>
              </a:rPr>
              <a:t>NetApp Cloud Volumes ONTAP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DC76DF-1451-4165-8659-5F840CA81BCD}"/>
              </a:ext>
            </a:extLst>
          </p:cNvPr>
          <p:cNvGrpSpPr/>
          <p:nvPr/>
        </p:nvGrpSpPr>
        <p:grpSpPr>
          <a:xfrm>
            <a:off x="12024507" y="7066693"/>
            <a:ext cx="5409907" cy="530404"/>
            <a:chOff x="2812154" y="1525526"/>
            <a:chExt cx="2992498" cy="321660"/>
          </a:xfrm>
          <a:solidFill>
            <a:schemeClr val="tx2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DBD6DFD-AEC3-4142-B11E-61D6E32E13E0}"/>
                </a:ext>
              </a:extLst>
            </p:cNvPr>
            <p:cNvSpPr/>
            <p:nvPr/>
          </p:nvSpPr>
          <p:spPr>
            <a:xfrm>
              <a:off x="2834385" y="1526490"/>
              <a:ext cx="2970267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633181B-1C16-4E8C-B8EC-8015AEEAB163}"/>
                </a:ext>
              </a:extLst>
            </p:cNvPr>
            <p:cNvSpPr/>
            <p:nvPr/>
          </p:nvSpPr>
          <p:spPr>
            <a:xfrm>
              <a:off x="2812154" y="1525526"/>
              <a:ext cx="93516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41" name="Content Placeholder 28">
            <a:extLst>
              <a:ext uri="{FF2B5EF4-FFF2-40B4-BE49-F238E27FC236}">
                <a16:creationId xmlns:a16="http://schemas.microsoft.com/office/drawing/2014/main" id="{B9D18AD3-B5EA-4EF1-96C6-83422A087204}"/>
              </a:ext>
            </a:extLst>
          </p:cNvPr>
          <p:cNvSpPr txBox="1">
            <a:spLocks/>
          </p:cNvSpPr>
          <p:nvPr/>
        </p:nvSpPr>
        <p:spPr>
          <a:xfrm>
            <a:off x="11989274" y="7093718"/>
            <a:ext cx="5452709" cy="582880"/>
          </a:xfrm>
          <a:prstGeom prst="rect">
            <a:avLst/>
          </a:prstGeom>
        </p:spPr>
        <p:txBody>
          <a:bodyPr vert="horz" lIns="150781" tIns="75390" rIns="150781" bIns="753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Open Sans Light" panose="020B0306030504020204" pitchFamily="34" charset="0"/>
              <a:buNone/>
              <a:defRPr sz="1500" kern="1200">
                <a:solidFill>
                  <a:srgbClr val="1B3E4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ts val="180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defRPr sz="20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46">
              <a:spcBef>
                <a:spcPts val="1649"/>
              </a:spcBef>
              <a:defRPr/>
            </a:pPr>
            <a:r>
              <a:rPr lang="en-US" sz="2638" kern="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Cloud Storage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26FF809-951C-47E0-8DED-77C67202F720}"/>
              </a:ext>
            </a:extLst>
          </p:cNvPr>
          <p:cNvSpPr/>
          <p:nvPr/>
        </p:nvSpPr>
        <p:spPr>
          <a:xfrm>
            <a:off x="358959" y="9950032"/>
            <a:ext cx="1788695" cy="320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507846">
              <a:defRPr/>
            </a:pPr>
            <a:r>
              <a:rPr lang="sv-SE" sz="1484">
                <a:solidFill>
                  <a:srgbClr val="737F89"/>
                </a:solidFill>
                <a:latin typeface="Open Sans Light" panose="020B0306030504020204" pitchFamily="34" charset="0"/>
                <a:ea typeface="Open Sans Light" panose="020B0306030504020204" pitchFamily="34" charset="0"/>
              </a:rPr>
              <a:t> (*) roadmap items</a:t>
            </a:r>
            <a:endParaRPr lang="en-US" sz="1484">
              <a:solidFill>
                <a:srgbClr val="737F89"/>
              </a:solidFill>
              <a:latin typeface="Calibri" panose="020F0502020204030204"/>
            </a:endParaRPr>
          </a:p>
        </p:txBody>
      </p:sp>
      <p:sp>
        <p:nvSpPr>
          <p:cNvPr id="43" name="Footer Placeholder 4">
            <a:extLst>
              <a:ext uri="{FF2B5EF4-FFF2-40B4-BE49-F238E27FC236}">
                <a16:creationId xmlns:a16="http://schemas.microsoft.com/office/drawing/2014/main" id="{FC12C1FC-B39B-4AA1-8144-4734F14EA578}"/>
              </a:ext>
            </a:extLst>
          </p:cNvPr>
          <p:cNvSpPr txBox="1">
            <a:spLocks/>
          </p:cNvSpPr>
          <p:nvPr/>
        </p:nvSpPr>
        <p:spPr>
          <a:xfrm>
            <a:off x="5557347" y="10039960"/>
            <a:ext cx="8594503" cy="6020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7846">
              <a:defRPr/>
            </a:pPr>
            <a:r>
              <a:rPr lang="en-US" sz="1484" dirty="0">
                <a:solidFill>
                  <a:srgbClr val="737F89">
                    <a:tint val="75000"/>
                  </a:srgbClr>
                </a:solidFill>
                <a:latin typeface="Calibri" panose="020F0502020204030204"/>
              </a:rPr>
              <a:t>©2022 – Proprietary and Confidential Information of Continuity Software</a:t>
            </a:r>
          </a:p>
        </p:txBody>
      </p:sp>
      <p:sp>
        <p:nvSpPr>
          <p:cNvPr id="44" name="Content Placeholder 49">
            <a:extLst>
              <a:ext uri="{FF2B5EF4-FFF2-40B4-BE49-F238E27FC236}">
                <a16:creationId xmlns:a16="http://schemas.microsoft.com/office/drawing/2014/main" id="{9610AF3D-9D3F-4102-BF9F-8AD8A5E2C70C}"/>
              </a:ext>
            </a:extLst>
          </p:cNvPr>
          <p:cNvSpPr txBox="1">
            <a:spLocks/>
          </p:cNvSpPr>
          <p:nvPr/>
        </p:nvSpPr>
        <p:spPr>
          <a:xfrm>
            <a:off x="12037893" y="5092631"/>
            <a:ext cx="5463353" cy="1880129"/>
          </a:xfrm>
          <a:prstGeom prst="rect">
            <a:avLst/>
          </a:prstGeom>
        </p:spPr>
        <p:txBody>
          <a:bodyPr vert="horz" lIns="150781" tIns="75390" rIns="150781" bIns="75390" rtlCol="0">
            <a:no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Dell EMC RecoverPoint • Dell EMC Data Domain • Dell EMC PowerProtect DD • Dell EMC Avamar • IDPA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NetBackup • Commvault • HPE </a:t>
            </a:r>
            <a:r>
              <a:rPr lang="en-US" sz="1600" dirty="0" err="1">
                <a:latin typeface="Open Sans Light" panose="020B0306030504020204"/>
              </a:rPr>
              <a:t>StoreOnce</a:t>
            </a:r>
            <a:r>
              <a:rPr lang="en-US" sz="1600" dirty="0">
                <a:latin typeface="Open Sans Light" panose="020B0306030504020204"/>
              </a:rPr>
              <a:t> • Veeam  • Cohesity • Rubrik • Networker*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latin typeface="Open Sans Light" panose="020B0306030504020204"/>
              </a:rPr>
              <a:t>IBM Spectrum Protect (TSM)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48C301-2440-49D7-81B3-8AD9AC734CEC}"/>
              </a:ext>
            </a:extLst>
          </p:cNvPr>
          <p:cNvSpPr/>
          <p:nvPr/>
        </p:nvSpPr>
        <p:spPr>
          <a:xfrm>
            <a:off x="17593120" y="2474523"/>
            <a:ext cx="1132411" cy="7335032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he-IL" sz="2226">
              <a:solidFill>
                <a:srgbClr val="FFFFFF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02752B-C557-4324-927E-87E12139FB02}"/>
              </a:ext>
            </a:extLst>
          </p:cNvPr>
          <p:cNvGrpSpPr/>
          <p:nvPr/>
        </p:nvGrpSpPr>
        <p:grpSpPr>
          <a:xfrm rot="5400000">
            <a:off x="14817143" y="5854100"/>
            <a:ext cx="7330446" cy="530796"/>
            <a:chOff x="5796590" y="1525288"/>
            <a:chExt cx="2800732" cy="321898"/>
          </a:xfrm>
          <a:solidFill>
            <a:srgbClr val="1981AA"/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B75144A-94EC-4E56-88FE-30D2EB668E47}"/>
                </a:ext>
              </a:extLst>
            </p:cNvPr>
            <p:cNvSpPr/>
            <p:nvPr/>
          </p:nvSpPr>
          <p:spPr>
            <a:xfrm>
              <a:off x="5800929" y="1526490"/>
              <a:ext cx="2796393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Storage Management</a:t>
              </a: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D59A35C-AF24-4497-B071-C4943613239D}"/>
                </a:ext>
              </a:extLst>
            </p:cNvPr>
            <p:cNvSpPr/>
            <p:nvPr/>
          </p:nvSpPr>
          <p:spPr>
            <a:xfrm>
              <a:off x="5796590" y="1525288"/>
              <a:ext cx="87523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50" name="Content Placeholder 46">
            <a:extLst>
              <a:ext uri="{FF2B5EF4-FFF2-40B4-BE49-F238E27FC236}">
                <a16:creationId xmlns:a16="http://schemas.microsoft.com/office/drawing/2014/main" id="{37DE2B25-BEB3-4AFE-A2A4-EB3BC3E38724}"/>
              </a:ext>
            </a:extLst>
          </p:cNvPr>
          <p:cNvSpPr txBox="1">
            <a:spLocks/>
          </p:cNvSpPr>
          <p:nvPr/>
        </p:nvSpPr>
        <p:spPr>
          <a:xfrm rot="5400000">
            <a:off x="14078031" y="5801083"/>
            <a:ext cx="7323552" cy="679041"/>
          </a:xfrm>
          <a:prstGeom prst="rect">
            <a:avLst/>
          </a:prstGeom>
        </p:spPr>
        <p:txBody>
          <a:bodyPr vert="horz" lIns="150781" tIns="75390" rIns="150781" bIns="75390" rtlCol="0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49">
                <a:latin typeface="Open Sans Light" panose="020B0306030504020204"/>
              </a:rPr>
              <a:t>Dell EMC   • IBM  •  HPE  • Hitachi Vantara • NetApp • Infinidat • More.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0FE17D3-1B99-4F52-B1D2-C23F5A811310}"/>
              </a:ext>
            </a:extLst>
          </p:cNvPr>
          <p:cNvGrpSpPr/>
          <p:nvPr/>
        </p:nvGrpSpPr>
        <p:grpSpPr>
          <a:xfrm>
            <a:off x="1597164" y="7816181"/>
            <a:ext cx="5022142" cy="528814"/>
            <a:chOff x="246283" y="1216248"/>
            <a:chExt cx="2743201" cy="320696"/>
          </a:xfrm>
          <a:solidFill>
            <a:schemeClr val="accent1">
              <a:lumMod val="50000"/>
            </a:schemeClr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6B8AED7-91AE-4B29-943D-13CA6552B77B}"/>
                </a:ext>
              </a:extLst>
            </p:cNvPr>
            <p:cNvSpPr/>
            <p:nvPr/>
          </p:nvSpPr>
          <p:spPr>
            <a:xfrm>
              <a:off x="246284" y="1216248"/>
              <a:ext cx="274320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46">
                <a:defRPr/>
              </a:pPr>
              <a:r>
                <a:rPr lang="en-US" sz="2638" kern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Server-based SAN &amp; HCI</a:t>
              </a: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9B87F29-CABD-43F1-9CEC-BDE584D729E5}"/>
                </a:ext>
              </a:extLst>
            </p:cNvPr>
            <p:cNvSpPr/>
            <p:nvPr/>
          </p:nvSpPr>
          <p:spPr>
            <a:xfrm>
              <a:off x="246283" y="1216248"/>
              <a:ext cx="91440" cy="320696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algn="ctr" defTabSz="1507846">
                <a:defRPr/>
              </a:pPr>
              <a:endParaRPr lang="he-IL" sz="2226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54" name="Content Placeholder 51">
            <a:extLst>
              <a:ext uri="{FF2B5EF4-FFF2-40B4-BE49-F238E27FC236}">
                <a16:creationId xmlns:a16="http://schemas.microsoft.com/office/drawing/2014/main" id="{E13BE340-624A-470A-9148-AA7F167192B1}"/>
              </a:ext>
            </a:extLst>
          </p:cNvPr>
          <p:cNvSpPr txBox="1">
            <a:spLocks/>
          </p:cNvSpPr>
          <p:nvPr/>
        </p:nvSpPr>
        <p:spPr>
          <a:xfrm>
            <a:off x="1581065" y="8317859"/>
            <a:ext cx="4953397" cy="1484520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/>
              </a:rPr>
              <a:t>Dell EMC PowerFlex (ScaleIO / </a:t>
            </a:r>
            <a:r>
              <a:rPr lang="en-US" sz="1600" err="1">
                <a:latin typeface="Open Sans Light" panose="020B0306030504020204"/>
              </a:rPr>
              <a:t>vxflex</a:t>
            </a:r>
            <a:r>
              <a:rPr lang="en-US" sz="1600">
                <a:latin typeface="Open Sans Light" panose="020B0306030504020204"/>
              </a:rPr>
              <a:t> OS)*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/>
              </a:rPr>
              <a:t>Dell EMC </a:t>
            </a:r>
            <a:r>
              <a:rPr lang="en-US" sz="1600" err="1">
                <a:latin typeface="Open Sans Light" panose="020B0306030504020204"/>
              </a:rPr>
              <a:t>VxRail</a:t>
            </a:r>
            <a:r>
              <a:rPr lang="en-US" sz="1600">
                <a:latin typeface="Open Sans Light" panose="020B0306030504020204"/>
              </a:rPr>
              <a:t> • VMware VSAN</a:t>
            </a:r>
          </a:p>
          <a:p>
            <a:pPr marL="286647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/>
              </a:rPr>
              <a:t>Nutanix* </a:t>
            </a:r>
            <a:endParaRPr lang="en-US" sz="1600">
              <a:latin typeface="Open Sans Light" panose="020B0306030504020204" pitchFamily="34" charset="0"/>
              <a:ea typeface="Open Sans Light" panose="020B0306030504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508340-8555-40B2-A499-2CA7B8639471}"/>
              </a:ext>
            </a:extLst>
          </p:cNvPr>
          <p:cNvGrpSpPr/>
          <p:nvPr/>
        </p:nvGrpSpPr>
        <p:grpSpPr>
          <a:xfrm>
            <a:off x="6775450" y="8397875"/>
            <a:ext cx="5076068" cy="528814"/>
            <a:chOff x="246283" y="4326464"/>
            <a:chExt cx="2743201" cy="320696"/>
          </a:xfrm>
          <a:solidFill>
            <a:srgbClr val="EEA26F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1D550FC-C739-479D-ADFE-49349D1F1DBD}"/>
                </a:ext>
              </a:extLst>
            </p:cNvPr>
            <p:cNvSpPr/>
            <p:nvPr/>
          </p:nvSpPr>
          <p:spPr>
            <a:xfrm>
              <a:off x="246284" y="4326464"/>
              <a:ext cx="2743200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r>
                <a:rPr lang="en-US" sz="2638" kern="0">
                  <a:solidFill>
                    <a:prstClr val="white"/>
                  </a:solidFill>
                  <a:latin typeface="Calibri" panose="020F0502020204030204"/>
                  <a:cs typeface="Arial" panose="020B0604020202020204" pitchFamily="34" charset="0"/>
                </a:rPr>
                <a:t>Storage Appliance</a:t>
              </a: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BD73B4F-C2EC-4E2F-8A5C-B256657E2C3A}"/>
                </a:ext>
              </a:extLst>
            </p:cNvPr>
            <p:cNvSpPr/>
            <p:nvPr/>
          </p:nvSpPr>
          <p:spPr>
            <a:xfrm>
              <a:off x="246283" y="4326464"/>
              <a:ext cx="91440" cy="32069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150781" tIns="75390" rIns="150781" bIns="75390" rtlCol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649"/>
                </a:spcBef>
              </a:pPr>
              <a:endParaRPr lang="he-IL" sz="2638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61" name="Content Placeholder 51">
            <a:extLst>
              <a:ext uri="{FF2B5EF4-FFF2-40B4-BE49-F238E27FC236}">
                <a16:creationId xmlns:a16="http://schemas.microsoft.com/office/drawing/2014/main" id="{B139222E-17D3-4041-82F3-4BDDC7363241}"/>
              </a:ext>
            </a:extLst>
          </p:cNvPr>
          <p:cNvSpPr txBox="1">
            <a:spLocks/>
          </p:cNvSpPr>
          <p:nvPr/>
        </p:nvSpPr>
        <p:spPr>
          <a:xfrm>
            <a:off x="6775450" y="8955390"/>
            <a:ext cx="5084076" cy="1118885"/>
          </a:xfrm>
          <a:prstGeom prst="rect">
            <a:avLst/>
          </a:prstGeom>
        </p:spPr>
        <p:txBody>
          <a:bodyPr vert="horz" lIns="150781" tIns="75390" rIns="150781" bIns="75390" rtlCol="0" anchor="t">
            <a:normAutofit/>
          </a:bodyPr>
          <a:lstStyle>
            <a:lvl1pPr marL="214308" indent="-214308" algn="l" defTabSz="914400" rtl="0" eaLnBrk="1" latinLnBrk="0" hangingPunct="1">
              <a:lnSpc>
                <a:spcPts val="75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 Light" panose="020B0306030504020204" pitchFamily="34" charset="0"/>
              </a:defRPr>
            </a:lvl1pPr>
            <a:lvl2pPr marL="136919" indent="-136919" algn="l" defTabSz="914400" rtl="0" eaLnBrk="1" latinLnBrk="0" hangingPunct="1">
              <a:lnSpc>
                <a:spcPts val="7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606014" indent="79770" algn="l" defTabSz="685783" rtl="0" eaLnBrk="1" latinLnBrk="0" hangingPunct="1">
              <a:lnSpc>
                <a:spcPts val="1050"/>
              </a:lnSpc>
              <a:spcBef>
                <a:spcPts val="375"/>
              </a:spcBef>
              <a:buClr>
                <a:srgbClr val="1B3E4C"/>
              </a:buClr>
              <a:buSzPct val="60000"/>
              <a:buFont typeface="Open Sans" panose="020B0606030504020204" pitchFamily="34" charset="0"/>
              <a:buChar char="»"/>
              <a:tabLst>
                <a:tab pos="541721" algn="l"/>
              </a:tabLst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735788" indent="-129776" algn="l" defTabSz="914400" rtl="0" eaLnBrk="1" latinLnBrk="0" hangingPunct="1">
              <a:lnSpc>
                <a:spcPts val="105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B3E4C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 pitchFamily="34" charset="0"/>
                <a:ea typeface="Open Sans Light" panose="020B0306030504020204" pitchFamily="34" charset="0"/>
              </a:rPr>
              <a:t>IBM Spectrum Scale* • Hadoop Appliance* </a:t>
            </a:r>
          </a:p>
          <a:p>
            <a:pPr marL="285862" indent="-282721">
              <a:lnSpc>
                <a:spcPct val="125000"/>
              </a:lnSpc>
              <a:spcBef>
                <a:spcPts val="330"/>
              </a:spcBef>
              <a:spcAft>
                <a:spcPts val="660"/>
              </a:spcAft>
              <a:buFont typeface="Wingdings" panose="05000000000000000000" pitchFamily="2" charset="2"/>
              <a:buChar char="v"/>
              <a:defRPr/>
            </a:pPr>
            <a:r>
              <a:rPr lang="en-US" sz="1600">
                <a:latin typeface="Open Sans Light" panose="020B0306030504020204" pitchFamily="34" charset="0"/>
                <a:ea typeface="Open Sans Light" panose="020B0306030504020204" pitchFamily="34" charset="0"/>
              </a:rPr>
              <a:t>Oracle ZFS* • Oracle Exadata storage* </a:t>
            </a:r>
          </a:p>
        </p:txBody>
      </p:sp>
    </p:spTree>
    <p:extLst>
      <p:ext uri="{BB962C8B-B14F-4D97-AF65-F5344CB8AC3E}">
        <p14:creationId xmlns:p14="http://schemas.microsoft.com/office/powerpoint/2010/main" val="238480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AB10A76-62CA-4D90-853B-75109E128AB2}"/>
              </a:ext>
            </a:extLst>
          </p:cNvPr>
          <p:cNvSpPr/>
          <p:nvPr/>
        </p:nvSpPr>
        <p:spPr>
          <a:xfrm>
            <a:off x="1207806" y="2839962"/>
            <a:ext cx="6566558" cy="2673438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92C61F2-8C2A-4C43-8D9E-8EC7C1EAB6A6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pc="-5"/>
              <a:t>How It Works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A723B3-B157-45ED-BBDF-085C3BC83631}"/>
              </a:ext>
            </a:extLst>
          </p:cNvPr>
          <p:cNvSpPr txBox="1">
            <a:spLocks/>
          </p:cNvSpPr>
          <p:nvPr/>
        </p:nvSpPr>
        <p:spPr>
          <a:xfrm>
            <a:off x="5557347" y="10481754"/>
            <a:ext cx="8594503" cy="6020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84" dirty="0">
                <a:solidFill>
                  <a:schemeClr val="tx1">
                    <a:tint val="75000"/>
                  </a:schemeClr>
                </a:solidFill>
              </a:rPr>
              <a:t>©2023 – Proprietary and Confidential Information of Continuity Software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23366E8-E3A0-48DF-8939-C018D7483AEB}"/>
              </a:ext>
            </a:extLst>
          </p:cNvPr>
          <p:cNvSpPr/>
          <p:nvPr/>
        </p:nvSpPr>
        <p:spPr>
          <a:xfrm>
            <a:off x="5783062" y="696607"/>
            <a:ext cx="13974359" cy="259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50CCE5-DB8C-480B-8EAD-44053E5AEDED}"/>
              </a:ext>
            </a:extLst>
          </p:cNvPr>
          <p:cNvSpPr/>
          <p:nvPr/>
        </p:nvSpPr>
        <p:spPr>
          <a:xfrm>
            <a:off x="12214047" y="6631469"/>
            <a:ext cx="6707197" cy="2820129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18FF5-EE99-4F5B-A125-D2C87B4A92C4}"/>
              </a:ext>
            </a:extLst>
          </p:cNvPr>
          <p:cNvSpPr/>
          <p:nvPr/>
        </p:nvSpPr>
        <p:spPr>
          <a:xfrm>
            <a:off x="8901282" y="2717175"/>
            <a:ext cx="5171509" cy="3169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28C1D-EB9F-469D-8C4A-64EA0D8F3401}"/>
              </a:ext>
            </a:extLst>
          </p:cNvPr>
          <p:cNvSpPr/>
          <p:nvPr/>
        </p:nvSpPr>
        <p:spPr>
          <a:xfrm>
            <a:off x="11924563" y="2839962"/>
            <a:ext cx="6996682" cy="2673438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9E551E-FE3B-4D5C-89A9-24C8BD3F9AC4}"/>
              </a:ext>
            </a:extLst>
          </p:cNvPr>
          <p:cNvSpPr/>
          <p:nvPr/>
        </p:nvSpPr>
        <p:spPr>
          <a:xfrm>
            <a:off x="1208556" y="6631469"/>
            <a:ext cx="6565807" cy="2820129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35CE56-FF96-43F4-8794-F6F50C6A5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3908" y="3803791"/>
            <a:ext cx="1864325" cy="15463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A9C6571-E1C6-4588-A32D-0483DACA0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07654" y="5205536"/>
            <a:ext cx="1740682" cy="174068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7B0362A-BEDF-4807-947B-4CE9198FC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6515" y="2717174"/>
            <a:ext cx="7511071" cy="6802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9A622F-1EFE-4317-8080-7DF934945A5A}"/>
              </a:ext>
            </a:extLst>
          </p:cNvPr>
          <p:cNvSpPr/>
          <p:nvPr/>
        </p:nvSpPr>
        <p:spPr>
          <a:xfrm>
            <a:off x="6182717" y="2830233"/>
            <a:ext cx="3377853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</a:rPr>
              <a:t>Collect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FEE40-27D4-4D78-B7D2-47CA61C239A8}"/>
              </a:ext>
            </a:extLst>
          </p:cNvPr>
          <p:cNvSpPr/>
          <p:nvPr/>
        </p:nvSpPr>
        <p:spPr>
          <a:xfrm>
            <a:off x="10279969" y="2783579"/>
            <a:ext cx="3527617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C1ADF-430D-44B3-8921-C8FAE22B3843}"/>
              </a:ext>
            </a:extLst>
          </p:cNvPr>
          <p:cNvSpPr/>
          <p:nvPr/>
        </p:nvSpPr>
        <p:spPr>
          <a:xfrm>
            <a:off x="6295434" y="8929003"/>
            <a:ext cx="3443820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Visualize &amp; track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C506EE1B-E13E-4D6E-ABDF-468AE08C2E6D}"/>
              </a:ext>
            </a:extLst>
          </p:cNvPr>
          <p:cNvSpPr txBox="1">
            <a:spLocks/>
          </p:cNvSpPr>
          <p:nvPr/>
        </p:nvSpPr>
        <p:spPr>
          <a:xfrm>
            <a:off x="1205249" y="2925803"/>
            <a:ext cx="5059194" cy="2597325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Daily collection of configuration from all converged / storage / backup layers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Non-intrusive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b="1" kern="0">
                <a:solidFill>
                  <a:schemeClr val="bg1"/>
                </a:solidFill>
                <a:latin typeface="Open Sans Light" panose="020B0306030504020204"/>
              </a:rPr>
              <a:t>Agentless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b="1" kern="0">
                <a:solidFill>
                  <a:schemeClr val="bg1"/>
                </a:solidFill>
                <a:latin typeface="Open Sans Light" panose="020B0306030504020204"/>
              </a:rPr>
              <a:t>On-Prem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C7484B0-8136-4C56-9A2A-97E0581FEA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07511" y="3771997"/>
            <a:ext cx="1464234" cy="14392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1569764-381A-4912-B89C-BBBADEB153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40501" y="4834246"/>
            <a:ext cx="2475568" cy="24875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DCC9A59-B02D-444C-A357-44D32E7EBFAD}"/>
              </a:ext>
            </a:extLst>
          </p:cNvPr>
          <p:cNvGrpSpPr/>
          <p:nvPr/>
        </p:nvGrpSpPr>
        <p:grpSpPr>
          <a:xfrm>
            <a:off x="9356204" y="3388974"/>
            <a:ext cx="627152" cy="627152"/>
            <a:chOff x="5521074" y="2190790"/>
            <a:chExt cx="380332" cy="38033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2426B6-01EF-414C-B18A-383971FD29D2}"/>
                </a:ext>
              </a:extLst>
            </p:cNvPr>
            <p:cNvSpPr/>
            <p:nvPr/>
          </p:nvSpPr>
          <p:spPr>
            <a:xfrm>
              <a:off x="5521074" y="2190790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C71775-2946-4150-AB5A-A7D99A8A01EE}"/>
                </a:ext>
              </a:extLst>
            </p:cNvPr>
            <p:cNvSpPr txBox="1"/>
            <p:nvPr/>
          </p:nvSpPr>
          <p:spPr>
            <a:xfrm>
              <a:off x="5556287" y="222118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2B692D-A215-4B52-8B84-C4E9EAA3C524}"/>
              </a:ext>
            </a:extLst>
          </p:cNvPr>
          <p:cNvGrpSpPr/>
          <p:nvPr/>
        </p:nvGrpSpPr>
        <p:grpSpPr>
          <a:xfrm>
            <a:off x="12647086" y="5375499"/>
            <a:ext cx="627152" cy="627152"/>
            <a:chOff x="7377034" y="3159511"/>
            <a:chExt cx="380332" cy="3803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6B0A90-9DC0-4520-BE9E-1BDBC00551F3}"/>
                </a:ext>
              </a:extLst>
            </p:cNvPr>
            <p:cNvSpPr/>
            <p:nvPr/>
          </p:nvSpPr>
          <p:spPr>
            <a:xfrm>
              <a:off x="7377034" y="3159511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E2C6A5-2B4A-4B2D-A957-EE5779BE7659}"/>
                </a:ext>
              </a:extLst>
            </p:cNvPr>
            <p:cNvSpPr txBox="1"/>
            <p:nvPr/>
          </p:nvSpPr>
          <p:spPr>
            <a:xfrm>
              <a:off x="7404137" y="319273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F9C40F-1AB8-4432-BF6B-F905CA659117}"/>
              </a:ext>
            </a:extLst>
          </p:cNvPr>
          <p:cNvGrpSpPr/>
          <p:nvPr/>
        </p:nvGrpSpPr>
        <p:grpSpPr>
          <a:xfrm>
            <a:off x="6786812" y="6201408"/>
            <a:ext cx="627152" cy="627152"/>
            <a:chOff x="4436388" y="4078234"/>
            <a:chExt cx="380332" cy="38033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6CDDB7D-F92D-4045-B688-CBFF24F216E6}"/>
                </a:ext>
              </a:extLst>
            </p:cNvPr>
            <p:cNvSpPr/>
            <p:nvPr/>
          </p:nvSpPr>
          <p:spPr>
            <a:xfrm>
              <a:off x="4436388" y="4078234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E6AD44-846E-4525-A48D-2CC2892ABEAF}"/>
                </a:ext>
              </a:extLst>
            </p:cNvPr>
            <p:cNvSpPr txBox="1"/>
            <p:nvPr/>
          </p:nvSpPr>
          <p:spPr>
            <a:xfrm>
              <a:off x="4460912" y="410713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BA6C87-6F8F-45C7-B505-A652A7E4B9C3}"/>
              </a:ext>
            </a:extLst>
          </p:cNvPr>
          <p:cNvGrpSpPr/>
          <p:nvPr/>
        </p:nvGrpSpPr>
        <p:grpSpPr>
          <a:xfrm>
            <a:off x="10109048" y="8181757"/>
            <a:ext cx="627152" cy="627152"/>
            <a:chOff x="6462634" y="5078846"/>
            <a:chExt cx="380332" cy="38033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D796AAC-3F39-4F80-98DC-66A779EC775A}"/>
                </a:ext>
              </a:extLst>
            </p:cNvPr>
            <p:cNvSpPr/>
            <p:nvPr/>
          </p:nvSpPr>
          <p:spPr>
            <a:xfrm>
              <a:off x="6462634" y="5078846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9D6BAF-DF2E-4157-AF6B-78B1A073CAA4}"/>
                </a:ext>
              </a:extLst>
            </p:cNvPr>
            <p:cNvSpPr txBox="1"/>
            <p:nvPr/>
          </p:nvSpPr>
          <p:spPr>
            <a:xfrm>
              <a:off x="6499262" y="511678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3</a:t>
              </a:r>
            </a:p>
          </p:txBody>
        </p:sp>
      </p:grp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5468DEA9-1871-45F1-AC3A-DBF8E8EDBA55}"/>
              </a:ext>
            </a:extLst>
          </p:cNvPr>
          <p:cNvSpPr txBox="1">
            <a:spLocks/>
          </p:cNvSpPr>
          <p:nvPr/>
        </p:nvSpPr>
        <p:spPr>
          <a:xfrm>
            <a:off x="13926912" y="6814151"/>
            <a:ext cx="5071421" cy="2484392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Guttman Mantova" panose="02010401010101010101" pitchFamily="2" charset="-79"/>
              <a:buChar char="»"/>
              <a:defRPr sz="2000" kern="1200">
                <a:solidFill>
                  <a:srgbClr val="1B3E4C"/>
                </a:solidFill>
                <a:latin typeface="Open Sans 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B3E4C"/>
              </a:buClr>
              <a:buFontTx/>
              <a:buChar char="›"/>
              <a:defRPr sz="1800" kern="1200">
                <a:solidFill>
                  <a:schemeClr val="accent2"/>
                </a:solidFill>
                <a:latin typeface="Open Sans "/>
                <a:ea typeface="+mn-ea"/>
                <a:cs typeface="+mn-cs"/>
              </a:defRPr>
            </a:lvl2pPr>
            <a:lvl3pPr marL="6270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8096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979488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Sends actionable alerts to appropriate teams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Suggests remedial steps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Integrates with existing management systems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E6FD62-A001-4624-B40E-2C147FE64D26}"/>
              </a:ext>
            </a:extLst>
          </p:cNvPr>
          <p:cNvSpPr/>
          <p:nvPr/>
        </p:nvSpPr>
        <p:spPr>
          <a:xfrm>
            <a:off x="10388814" y="8933151"/>
            <a:ext cx="3363633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</a:rPr>
              <a:t>Prescribe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55B40811-4531-42C2-89F5-8A4C5F064C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17615" y="7319447"/>
            <a:ext cx="1217940" cy="121794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86C5B773-3652-4671-9348-B511A7532C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53987" y="3723026"/>
            <a:ext cx="1836249" cy="1325504"/>
          </a:xfrm>
          <a:prstGeom prst="rect">
            <a:avLst/>
          </a:prstGeom>
        </p:spPr>
      </p:pic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0DEC0A97-80CF-4F36-91A5-4703468BDB87}"/>
              </a:ext>
            </a:extLst>
          </p:cNvPr>
          <p:cNvSpPr txBox="1">
            <a:spLocks/>
          </p:cNvSpPr>
          <p:nvPr/>
        </p:nvSpPr>
        <p:spPr>
          <a:xfrm>
            <a:off x="1250400" y="6798767"/>
            <a:ext cx="4982209" cy="2484392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Guttman Mantova" panose="02010401010101010101" pitchFamily="2" charset="-79"/>
              <a:buChar char="»"/>
              <a:defRPr sz="2000" kern="1200">
                <a:solidFill>
                  <a:srgbClr val="1B3E4C"/>
                </a:solidFill>
                <a:latin typeface="Open Sans 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B3E4C"/>
              </a:buClr>
              <a:buFontTx/>
              <a:buChar char="›"/>
              <a:defRPr sz="1800" kern="1200">
                <a:solidFill>
                  <a:schemeClr val="accent2"/>
                </a:solidFill>
                <a:latin typeface="Open Sans "/>
                <a:ea typeface="+mn-ea"/>
                <a:cs typeface="+mn-cs"/>
              </a:defRPr>
            </a:lvl2pPr>
            <a:lvl3pPr marL="6270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8096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979488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Single-pane-of-glass for ensuring security of storage environment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Automatically reports on successful resolution of issues</a:t>
            </a:r>
          </a:p>
        </p:txBody>
      </p:sp>
      <p:sp>
        <p:nvSpPr>
          <p:cNvPr id="41" name="Content Placeholder 10">
            <a:extLst>
              <a:ext uri="{FF2B5EF4-FFF2-40B4-BE49-F238E27FC236}">
                <a16:creationId xmlns:a16="http://schemas.microsoft.com/office/drawing/2014/main" id="{D047EE0B-E941-46FF-A0E3-4FCD9BDCD9B8}"/>
              </a:ext>
            </a:extLst>
          </p:cNvPr>
          <p:cNvSpPr txBox="1">
            <a:spLocks/>
          </p:cNvSpPr>
          <p:nvPr/>
        </p:nvSpPr>
        <p:spPr>
          <a:xfrm>
            <a:off x="13926913" y="2925804"/>
            <a:ext cx="4952094" cy="2475466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Analyzes configurations using a built-in risk detection engine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Detects security misconfigurations and vulnerabilities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311C177D-7198-44D6-9477-CAC8B741A3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38273" y="7325903"/>
            <a:ext cx="1392661" cy="1375251"/>
          </a:xfrm>
          <a:prstGeom prst="rect">
            <a:avLst/>
          </a:prstGeom>
        </p:spPr>
      </p:pic>
      <p:pic>
        <p:nvPicPr>
          <p:cNvPr id="43" name="Google Shape;59;p14">
            <a:extLst>
              <a:ext uri="{FF2B5EF4-FFF2-40B4-BE49-F238E27FC236}">
                <a16:creationId xmlns:a16="http://schemas.microsoft.com/office/drawing/2014/main" id="{7B20340B-01F4-45C2-8CC0-0691C52E290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 l="10437" r="76246"/>
          <a:stretch/>
        </p:blipFill>
        <p:spPr>
          <a:xfrm>
            <a:off x="9069670" y="5130682"/>
            <a:ext cx="1963796" cy="1828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88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">
            <a:extLst>
              <a:ext uri="{FF2B5EF4-FFF2-40B4-BE49-F238E27FC236}">
                <a16:creationId xmlns:a16="http://schemas.microsoft.com/office/drawing/2014/main" id="{8DC89B02-C174-4B7E-B855-45CF6FEC4A8E}"/>
              </a:ext>
            </a:extLst>
          </p:cNvPr>
          <p:cNvSpPr/>
          <p:nvPr/>
        </p:nvSpPr>
        <p:spPr>
          <a:xfrm>
            <a:off x="4413234" y="2374257"/>
            <a:ext cx="11498528" cy="83954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9027E724-E179-4813-824B-DA7168581603}"/>
              </a:ext>
            </a:extLst>
          </p:cNvPr>
          <p:cNvSpPr/>
          <p:nvPr/>
        </p:nvSpPr>
        <p:spPr>
          <a:xfrm>
            <a:off x="4211217" y="696607"/>
            <a:ext cx="15548510" cy="259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1782B171-D2DA-4B70-8B6D-F21F88EC2F4D}"/>
              </a:ext>
            </a:extLst>
          </p:cNvPr>
          <p:cNvSpPr/>
          <p:nvPr/>
        </p:nvSpPr>
        <p:spPr>
          <a:xfrm>
            <a:off x="7656322" y="5385010"/>
            <a:ext cx="2227175" cy="938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91451B61-24E5-4139-A746-ACDB9FC41AF6}"/>
              </a:ext>
            </a:extLst>
          </p:cNvPr>
          <p:cNvSpPr/>
          <p:nvPr/>
        </p:nvSpPr>
        <p:spPr>
          <a:xfrm>
            <a:off x="10501229" y="5757638"/>
            <a:ext cx="2227389" cy="5051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247D65ED-9E71-4B79-9B9B-324ECE8398AF}"/>
              </a:ext>
            </a:extLst>
          </p:cNvPr>
          <p:cNvSpPr/>
          <p:nvPr/>
        </p:nvSpPr>
        <p:spPr>
          <a:xfrm>
            <a:off x="5186806" y="3316820"/>
            <a:ext cx="1556043" cy="8304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object 17">
            <a:extLst>
              <a:ext uri="{FF2B5EF4-FFF2-40B4-BE49-F238E27FC236}">
                <a16:creationId xmlns:a16="http://schemas.microsoft.com/office/drawing/2014/main" id="{5FFFD758-DF6F-46CC-B6E1-13F64A085258}"/>
              </a:ext>
            </a:extLst>
          </p:cNvPr>
          <p:cNvSpPr/>
          <p:nvPr/>
        </p:nvSpPr>
        <p:spPr>
          <a:xfrm>
            <a:off x="13247391" y="7524626"/>
            <a:ext cx="2580546" cy="9381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19">
            <a:extLst>
              <a:ext uri="{FF2B5EF4-FFF2-40B4-BE49-F238E27FC236}">
                <a16:creationId xmlns:a16="http://schemas.microsoft.com/office/drawing/2014/main" id="{8A7DB114-3DB0-4794-A337-A099728D7447}"/>
              </a:ext>
            </a:extLst>
          </p:cNvPr>
          <p:cNvSpPr/>
          <p:nvPr/>
        </p:nvSpPr>
        <p:spPr>
          <a:xfrm>
            <a:off x="7620737" y="7177530"/>
            <a:ext cx="2302145" cy="15826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id="{FA21D050-C9A1-46DC-B38A-39B3EB752B33}"/>
              </a:ext>
            </a:extLst>
          </p:cNvPr>
          <p:cNvSpPr/>
          <p:nvPr/>
        </p:nvSpPr>
        <p:spPr>
          <a:xfrm>
            <a:off x="10472732" y="3612560"/>
            <a:ext cx="2172046" cy="3329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E0EC1CFD-A4A0-45B2-9D2C-779C34AE8D00}"/>
              </a:ext>
            </a:extLst>
          </p:cNvPr>
          <p:cNvSpPr/>
          <p:nvPr/>
        </p:nvSpPr>
        <p:spPr>
          <a:xfrm>
            <a:off x="10948675" y="7748288"/>
            <a:ext cx="1503032" cy="4752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06926151-860E-4B1F-BF06-438698952608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1106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ABOUT</a:t>
            </a: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 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US</a:t>
            </a:r>
          </a:p>
        </p:txBody>
      </p:sp>
      <p:pic>
        <p:nvPicPr>
          <p:cNvPr id="1026" name="Picture 2" descr="State Street Logo free png - Png Press - Transparent png free download">
            <a:extLst>
              <a:ext uri="{FF2B5EF4-FFF2-40B4-BE49-F238E27FC236}">
                <a16:creationId xmlns:a16="http://schemas.microsoft.com/office/drawing/2014/main" id="{B313F9EE-4017-4FD1-8EA4-A9BEAF159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488" y="3250989"/>
            <a:ext cx="2711449" cy="96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SAA Logo, PNG, Symbol, History, Meaning">
            <a:extLst>
              <a:ext uri="{FF2B5EF4-FFF2-40B4-BE49-F238E27FC236}">
                <a16:creationId xmlns:a16="http://schemas.microsoft.com/office/drawing/2014/main" id="{DC06B0A0-38E9-4CA1-94D6-425C43C92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8" b="22984"/>
          <a:stretch/>
        </p:blipFill>
        <p:spPr bwMode="auto">
          <a:xfrm>
            <a:off x="13318710" y="5613163"/>
            <a:ext cx="2364119" cy="7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nline Enrollment">
            <a:extLst>
              <a:ext uri="{FF2B5EF4-FFF2-40B4-BE49-F238E27FC236}">
                <a16:creationId xmlns:a16="http://schemas.microsoft.com/office/drawing/2014/main" id="{956B3B4A-6570-480A-ADF8-EB474351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05" y="5552033"/>
            <a:ext cx="2580546" cy="60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ED003DE-A51B-48C5-9D84-A6A52A81C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12" y="3107761"/>
            <a:ext cx="22288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B8E4E3-02AE-48F3-93F7-D15F24249563}"/>
              </a:ext>
            </a:extLst>
          </p:cNvPr>
          <p:cNvSpPr/>
          <p:nvPr/>
        </p:nvSpPr>
        <p:spPr>
          <a:xfrm>
            <a:off x="4397192" y="8919407"/>
            <a:ext cx="11628871" cy="1863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UPS – Logos Download">
            <a:extLst>
              <a:ext uri="{FF2B5EF4-FFF2-40B4-BE49-F238E27FC236}">
                <a16:creationId xmlns:a16="http://schemas.microsoft.com/office/drawing/2014/main" id="{742C31D8-5750-8FA1-5ED2-0493E1D4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73" y="7292328"/>
            <a:ext cx="1224005" cy="143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84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85855A-28A6-A34C-8E1B-05C22F39F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FAAEC-8244-9458-F0FB-06884354B3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A4499-AB92-A9A0-80AA-1554F75C759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2717C-A349-A9F6-9F3D-51DEB1A3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94727-AB3A-3918-0665-EC43EBDD5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316" y="10073640"/>
            <a:ext cx="1081723" cy="378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51FA4-844B-3331-FF0C-445692A1F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7048" y="8507411"/>
            <a:ext cx="1118871" cy="3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4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F30F-48E7-3244-907E-4A79FD943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6ECA9-9EFA-61BF-FDB5-889CA799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D860A-970E-A2B4-7BF0-3CB521782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6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6B76-EB5B-BE20-3A57-21B89A0C5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Screenshot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BB5C1-B143-720C-4A2F-BCC61EFF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288BC1-546D-B9C7-1FD9-55BF126F4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32441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46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17EB2-F390-B466-6DC9-9A0269D9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D041E-3396-879D-21A1-ACF2752D5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FF4DC-27C9-B338-336F-DA83FD0E1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"/>
            <a:ext cx="20104806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94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6E250-E8C9-AB37-FE31-676AA2681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1D01B-D7D0-C181-939B-5AB829E9A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DA864-131C-F36F-3285-29A854C5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67"/>
          <a:stretch/>
        </p:blipFill>
        <p:spPr>
          <a:xfrm>
            <a:off x="22462" y="0"/>
            <a:ext cx="20136851" cy="1130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5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54FA94-84DE-C1BF-CD1D-D75A540B8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379C4C-AEC1-34FF-D47D-20C3AB4A83B9}"/>
              </a:ext>
            </a:extLst>
          </p:cNvPr>
          <p:cNvSpPr/>
          <p:nvPr/>
        </p:nvSpPr>
        <p:spPr>
          <a:xfrm>
            <a:off x="16901160" y="1478280"/>
            <a:ext cx="1432560" cy="77724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C021B5-7CB1-55E9-7AA5-0192FF4ED3DE}"/>
              </a:ext>
            </a:extLst>
          </p:cNvPr>
          <p:cNvSpPr/>
          <p:nvPr/>
        </p:nvSpPr>
        <p:spPr>
          <a:xfrm>
            <a:off x="12481560" y="6355080"/>
            <a:ext cx="2606040" cy="60960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58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115C-F83B-FBE7-3007-99AD3A2B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AFF6F-50C8-FBB0-3E7B-4F06850E5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B633E-3C55-88B7-CC62-B2D10D779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97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FDC81-B77C-502F-614F-BAB18247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CC5B9-6501-96B8-A02C-491E17B8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CCD23-EF7C-6436-F915-04B15E8CF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3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4FA1AB-7D96-F5CD-2ECB-6F9BAF35E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893581-5C06-B27D-24D5-4C9801C5BBDE}"/>
              </a:ext>
            </a:extLst>
          </p:cNvPr>
          <p:cNvSpPr/>
          <p:nvPr/>
        </p:nvSpPr>
        <p:spPr>
          <a:xfrm>
            <a:off x="10302240" y="2301240"/>
            <a:ext cx="1539240" cy="103632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6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AE94D0-0358-063B-2004-C8FEA73A7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-1" y="397"/>
            <a:ext cx="20149791" cy="1130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E6CB0C7-D6C1-78F9-04DE-20AE33171B12}"/>
              </a:ext>
            </a:extLst>
          </p:cNvPr>
          <p:cNvSpPr/>
          <p:nvPr/>
        </p:nvSpPr>
        <p:spPr>
          <a:xfrm>
            <a:off x="12444730" y="9190609"/>
            <a:ext cx="6781800" cy="1676400"/>
          </a:xfrm>
          <a:prstGeom prst="wedgeRoundRectCallout">
            <a:avLst>
              <a:gd name="adj1" fmla="val -65968"/>
              <a:gd name="adj2" fmla="val -279343"/>
              <a:gd name="adj3" fmla="val 16667"/>
            </a:avLst>
          </a:prstGeom>
          <a:solidFill>
            <a:srgbClr val="09E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Labels</a:t>
            </a:r>
            <a:r>
              <a:rPr lang="en-US" dirty="0"/>
              <a:t> map the finding to associated guidelines of information security standards, regulator guidelines, vendor guidelines, CIS Implementation groups (IG), NIST baselines and related threats 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046599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2">
            <a:extLst>
              <a:ext uri="{FF2B5EF4-FFF2-40B4-BE49-F238E27FC236}">
                <a16:creationId xmlns:a16="http://schemas.microsoft.com/office/drawing/2014/main" id="{B75DF77E-3608-4B37-950D-E7667BD45E4D}"/>
              </a:ext>
            </a:extLst>
          </p:cNvPr>
          <p:cNvSpPr/>
          <p:nvPr/>
        </p:nvSpPr>
        <p:spPr>
          <a:xfrm>
            <a:off x="628241" y="1557333"/>
            <a:ext cx="6258560" cy="2071370"/>
          </a:xfrm>
          <a:custGeom>
            <a:avLst/>
            <a:gdLst/>
            <a:ahLst/>
            <a:cxnLst/>
            <a:rect l="l" t="t" r="r" b="b"/>
            <a:pathLst>
              <a:path w="6258559" h="2071370">
                <a:moveTo>
                  <a:pt x="6151339" y="0"/>
                </a:moveTo>
                <a:lnTo>
                  <a:pt x="93720" y="793"/>
                </a:lnTo>
                <a:lnTo>
                  <a:pt x="53755" y="14084"/>
                </a:lnTo>
                <a:lnTo>
                  <a:pt x="22632" y="41050"/>
                </a:lnTo>
                <a:lnTo>
                  <a:pt x="3882" y="78164"/>
                </a:lnTo>
                <a:lnTo>
                  <a:pt x="0" y="106803"/>
                </a:lnTo>
                <a:lnTo>
                  <a:pt x="793" y="1977291"/>
                </a:lnTo>
                <a:lnTo>
                  <a:pt x="14086" y="2017255"/>
                </a:lnTo>
                <a:lnTo>
                  <a:pt x="41055" y="2048378"/>
                </a:lnTo>
                <a:lnTo>
                  <a:pt x="78168" y="2067128"/>
                </a:lnTo>
                <a:lnTo>
                  <a:pt x="106803" y="2071011"/>
                </a:lnTo>
                <a:lnTo>
                  <a:pt x="5539358" y="2071011"/>
                </a:lnTo>
                <a:lnTo>
                  <a:pt x="5598310" y="2068628"/>
                </a:lnTo>
                <a:lnTo>
                  <a:pt x="5655950" y="2061603"/>
                </a:lnTo>
                <a:lnTo>
                  <a:pt x="5712093" y="2050121"/>
                </a:lnTo>
                <a:lnTo>
                  <a:pt x="5766553" y="2034366"/>
                </a:lnTo>
                <a:lnTo>
                  <a:pt x="5819146" y="2014524"/>
                </a:lnTo>
                <a:lnTo>
                  <a:pt x="5869686" y="1990780"/>
                </a:lnTo>
                <a:lnTo>
                  <a:pt x="5917989" y="1963318"/>
                </a:lnTo>
                <a:lnTo>
                  <a:pt x="5963870" y="1932325"/>
                </a:lnTo>
                <a:lnTo>
                  <a:pt x="6007143" y="1897984"/>
                </a:lnTo>
                <a:lnTo>
                  <a:pt x="6047624" y="1860480"/>
                </a:lnTo>
                <a:lnTo>
                  <a:pt x="6085127" y="1819999"/>
                </a:lnTo>
                <a:lnTo>
                  <a:pt x="6119468" y="1776726"/>
                </a:lnTo>
                <a:lnTo>
                  <a:pt x="6150462" y="1730845"/>
                </a:lnTo>
                <a:lnTo>
                  <a:pt x="6177924" y="1682542"/>
                </a:lnTo>
                <a:lnTo>
                  <a:pt x="6201668" y="1632002"/>
                </a:lnTo>
                <a:lnTo>
                  <a:pt x="6221510" y="1579409"/>
                </a:lnTo>
                <a:lnTo>
                  <a:pt x="6237264" y="1524949"/>
                </a:lnTo>
                <a:lnTo>
                  <a:pt x="6248747" y="1468806"/>
                </a:lnTo>
                <a:lnTo>
                  <a:pt x="6255772" y="1411166"/>
                </a:lnTo>
                <a:lnTo>
                  <a:pt x="6258154" y="1352214"/>
                </a:lnTo>
                <a:lnTo>
                  <a:pt x="6257360" y="93708"/>
                </a:lnTo>
                <a:lnTo>
                  <a:pt x="6244064" y="53744"/>
                </a:lnTo>
                <a:lnTo>
                  <a:pt x="6217093" y="22626"/>
                </a:lnTo>
                <a:lnTo>
                  <a:pt x="6179977" y="3881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3">
            <a:extLst>
              <a:ext uri="{FF2B5EF4-FFF2-40B4-BE49-F238E27FC236}">
                <a16:creationId xmlns:a16="http://schemas.microsoft.com/office/drawing/2014/main" id="{11B5C083-4464-48A2-B265-AEB6AEFB101D}"/>
              </a:ext>
            </a:extLst>
          </p:cNvPr>
          <p:cNvSpPr/>
          <p:nvPr/>
        </p:nvSpPr>
        <p:spPr>
          <a:xfrm>
            <a:off x="628241" y="4042253"/>
            <a:ext cx="6258560" cy="2477770"/>
          </a:xfrm>
          <a:custGeom>
            <a:avLst/>
            <a:gdLst/>
            <a:ahLst/>
            <a:cxnLst/>
            <a:rect l="l" t="t" r="r" b="b"/>
            <a:pathLst>
              <a:path w="6258559" h="2477770">
                <a:moveTo>
                  <a:pt x="6151339" y="0"/>
                </a:moveTo>
                <a:lnTo>
                  <a:pt x="93720" y="793"/>
                </a:lnTo>
                <a:lnTo>
                  <a:pt x="53755" y="14086"/>
                </a:lnTo>
                <a:lnTo>
                  <a:pt x="22632" y="41055"/>
                </a:lnTo>
                <a:lnTo>
                  <a:pt x="3882" y="78168"/>
                </a:lnTo>
                <a:lnTo>
                  <a:pt x="0" y="106803"/>
                </a:lnTo>
                <a:lnTo>
                  <a:pt x="794" y="2383818"/>
                </a:lnTo>
                <a:lnTo>
                  <a:pt x="14090" y="2423781"/>
                </a:lnTo>
                <a:lnTo>
                  <a:pt x="41058" y="2454906"/>
                </a:lnTo>
                <a:lnTo>
                  <a:pt x="78170" y="2473657"/>
                </a:lnTo>
                <a:lnTo>
                  <a:pt x="106803" y="2477541"/>
                </a:lnTo>
                <a:lnTo>
                  <a:pt x="5539358" y="2477541"/>
                </a:lnTo>
                <a:lnTo>
                  <a:pt x="5598310" y="2475158"/>
                </a:lnTo>
                <a:lnTo>
                  <a:pt x="5655950" y="2468133"/>
                </a:lnTo>
                <a:lnTo>
                  <a:pt x="5712093" y="2456651"/>
                </a:lnTo>
                <a:lnTo>
                  <a:pt x="5766553" y="2440896"/>
                </a:lnTo>
                <a:lnTo>
                  <a:pt x="5819146" y="2421054"/>
                </a:lnTo>
                <a:lnTo>
                  <a:pt x="5869686" y="2397310"/>
                </a:lnTo>
                <a:lnTo>
                  <a:pt x="5917989" y="2369848"/>
                </a:lnTo>
                <a:lnTo>
                  <a:pt x="5963870" y="2338854"/>
                </a:lnTo>
                <a:lnTo>
                  <a:pt x="6007143" y="2304512"/>
                </a:lnTo>
                <a:lnTo>
                  <a:pt x="6047624" y="2267008"/>
                </a:lnTo>
                <a:lnTo>
                  <a:pt x="6085127" y="2226527"/>
                </a:lnTo>
                <a:lnTo>
                  <a:pt x="6119468" y="2183253"/>
                </a:lnTo>
                <a:lnTo>
                  <a:pt x="6150462" y="2137372"/>
                </a:lnTo>
                <a:lnTo>
                  <a:pt x="6177924" y="2089068"/>
                </a:lnTo>
                <a:lnTo>
                  <a:pt x="6201668" y="2038527"/>
                </a:lnTo>
                <a:lnTo>
                  <a:pt x="6221510" y="1985933"/>
                </a:lnTo>
                <a:lnTo>
                  <a:pt x="6237264" y="1931471"/>
                </a:lnTo>
                <a:lnTo>
                  <a:pt x="6248747" y="1875327"/>
                </a:lnTo>
                <a:lnTo>
                  <a:pt x="6255772" y="1817686"/>
                </a:lnTo>
                <a:lnTo>
                  <a:pt x="6258154" y="1758731"/>
                </a:lnTo>
                <a:lnTo>
                  <a:pt x="6257360" y="93710"/>
                </a:lnTo>
                <a:lnTo>
                  <a:pt x="6244064" y="53750"/>
                </a:lnTo>
                <a:lnTo>
                  <a:pt x="6217093" y="22630"/>
                </a:lnTo>
                <a:lnTo>
                  <a:pt x="6179977" y="3882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29698F68-9BD3-4A8D-9343-50B80036A660}"/>
              </a:ext>
            </a:extLst>
          </p:cNvPr>
          <p:cNvSpPr/>
          <p:nvPr/>
        </p:nvSpPr>
        <p:spPr>
          <a:xfrm>
            <a:off x="7581899" y="1557333"/>
            <a:ext cx="6258560" cy="2071370"/>
          </a:xfrm>
          <a:custGeom>
            <a:avLst/>
            <a:gdLst/>
            <a:ahLst/>
            <a:cxnLst/>
            <a:rect l="l" t="t" r="r" b="b"/>
            <a:pathLst>
              <a:path w="6258559" h="2071370">
                <a:moveTo>
                  <a:pt x="6151339" y="0"/>
                </a:moveTo>
                <a:lnTo>
                  <a:pt x="93720" y="793"/>
                </a:lnTo>
                <a:lnTo>
                  <a:pt x="53755" y="14084"/>
                </a:lnTo>
                <a:lnTo>
                  <a:pt x="22632" y="41050"/>
                </a:lnTo>
                <a:lnTo>
                  <a:pt x="3882" y="78164"/>
                </a:lnTo>
                <a:lnTo>
                  <a:pt x="0" y="106803"/>
                </a:lnTo>
                <a:lnTo>
                  <a:pt x="793" y="1977291"/>
                </a:lnTo>
                <a:lnTo>
                  <a:pt x="14086" y="2017255"/>
                </a:lnTo>
                <a:lnTo>
                  <a:pt x="41055" y="2048378"/>
                </a:lnTo>
                <a:lnTo>
                  <a:pt x="78168" y="2067128"/>
                </a:lnTo>
                <a:lnTo>
                  <a:pt x="106803" y="2071011"/>
                </a:lnTo>
                <a:lnTo>
                  <a:pt x="5539345" y="2071011"/>
                </a:lnTo>
                <a:lnTo>
                  <a:pt x="5598299" y="2068628"/>
                </a:lnTo>
                <a:lnTo>
                  <a:pt x="5655941" y="2061603"/>
                </a:lnTo>
                <a:lnTo>
                  <a:pt x="5712084" y="2050121"/>
                </a:lnTo>
                <a:lnTo>
                  <a:pt x="5766545" y="2034366"/>
                </a:lnTo>
                <a:lnTo>
                  <a:pt x="5819138" y="2014524"/>
                </a:lnTo>
                <a:lnTo>
                  <a:pt x="5869679" y="1990780"/>
                </a:lnTo>
                <a:lnTo>
                  <a:pt x="5917982" y="1963318"/>
                </a:lnTo>
                <a:lnTo>
                  <a:pt x="5963863" y="1932325"/>
                </a:lnTo>
                <a:lnTo>
                  <a:pt x="6007135" y="1897984"/>
                </a:lnTo>
                <a:lnTo>
                  <a:pt x="6047616" y="1860480"/>
                </a:lnTo>
                <a:lnTo>
                  <a:pt x="6085119" y="1819999"/>
                </a:lnTo>
                <a:lnTo>
                  <a:pt x="6119459" y="1776726"/>
                </a:lnTo>
                <a:lnTo>
                  <a:pt x="6150453" y="1730845"/>
                </a:lnTo>
                <a:lnTo>
                  <a:pt x="6177913" y="1682542"/>
                </a:lnTo>
                <a:lnTo>
                  <a:pt x="6201657" y="1632002"/>
                </a:lnTo>
                <a:lnTo>
                  <a:pt x="6221498" y="1579409"/>
                </a:lnTo>
                <a:lnTo>
                  <a:pt x="6237252" y="1524949"/>
                </a:lnTo>
                <a:lnTo>
                  <a:pt x="6248734" y="1468806"/>
                </a:lnTo>
                <a:lnTo>
                  <a:pt x="6255759" y="1411166"/>
                </a:lnTo>
                <a:lnTo>
                  <a:pt x="6258142" y="1352214"/>
                </a:lnTo>
                <a:lnTo>
                  <a:pt x="6257348" y="93717"/>
                </a:lnTo>
                <a:lnTo>
                  <a:pt x="6244055" y="53750"/>
                </a:lnTo>
                <a:lnTo>
                  <a:pt x="6217086" y="22629"/>
                </a:lnTo>
                <a:lnTo>
                  <a:pt x="6179973" y="3881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">
            <a:extLst>
              <a:ext uri="{FF2B5EF4-FFF2-40B4-BE49-F238E27FC236}">
                <a16:creationId xmlns:a16="http://schemas.microsoft.com/office/drawing/2014/main" id="{48C2E9C7-5637-4DE9-A8E9-903A884F3741}"/>
              </a:ext>
            </a:extLst>
          </p:cNvPr>
          <p:cNvSpPr/>
          <p:nvPr/>
        </p:nvSpPr>
        <p:spPr>
          <a:xfrm>
            <a:off x="7581899" y="4042253"/>
            <a:ext cx="6258560" cy="2477770"/>
          </a:xfrm>
          <a:custGeom>
            <a:avLst/>
            <a:gdLst/>
            <a:ahLst/>
            <a:cxnLst/>
            <a:rect l="l" t="t" r="r" b="b"/>
            <a:pathLst>
              <a:path w="6258559" h="2477770">
                <a:moveTo>
                  <a:pt x="6151339" y="0"/>
                </a:moveTo>
                <a:lnTo>
                  <a:pt x="93720" y="793"/>
                </a:lnTo>
                <a:lnTo>
                  <a:pt x="53755" y="14086"/>
                </a:lnTo>
                <a:lnTo>
                  <a:pt x="22632" y="41055"/>
                </a:lnTo>
                <a:lnTo>
                  <a:pt x="3882" y="78168"/>
                </a:lnTo>
                <a:lnTo>
                  <a:pt x="0" y="106803"/>
                </a:lnTo>
                <a:lnTo>
                  <a:pt x="794" y="2383818"/>
                </a:lnTo>
                <a:lnTo>
                  <a:pt x="14090" y="2423781"/>
                </a:lnTo>
                <a:lnTo>
                  <a:pt x="41058" y="2454906"/>
                </a:lnTo>
                <a:lnTo>
                  <a:pt x="78170" y="2473657"/>
                </a:lnTo>
                <a:lnTo>
                  <a:pt x="106803" y="2477541"/>
                </a:lnTo>
                <a:lnTo>
                  <a:pt x="5539345" y="2477541"/>
                </a:lnTo>
                <a:lnTo>
                  <a:pt x="5598299" y="2475158"/>
                </a:lnTo>
                <a:lnTo>
                  <a:pt x="5655941" y="2468133"/>
                </a:lnTo>
                <a:lnTo>
                  <a:pt x="5712084" y="2456651"/>
                </a:lnTo>
                <a:lnTo>
                  <a:pt x="5766545" y="2440896"/>
                </a:lnTo>
                <a:lnTo>
                  <a:pt x="5819138" y="2421054"/>
                </a:lnTo>
                <a:lnTo>
                  <a:pt x="5869679" y="2397310"/>
                </a:lnTo>
                <a:lnTo>
                  <a:pt x="5917982" y="2369848"/>
                </a:lnTo>
                <a:lnTo>
                  <a:pt x="5963863" y="2338854"/>
                </a:lnTo>
                <a:lnTo>
                  <a:pt x="6007135" y="2304512"/>
                </a:lnTo>
                <a:lnTo>
                  <a:pt x="6047616" y="2267008"/>
                </a:lnTo>
                <a:lnTo>
                  <a:pt x="6085119" y="2226527"/>
                </a:lnTo>
                <a:lnTo>
                  <a:pt x="6119459" y="2183253"/>
                </a:lnTo>
                <a:lnTo>
                  <a:pt x="6150453" y="2137372"/>
                </a:lnTo>
                <a:lnTo>
                  <a:pt x="6177913" y="2089068"/>
                </a:lnTo>
                <a:lnTo>
                  <a:pt x="6201657" y="2038527"/>
                </a:lnTo>
                <a:lnTo>
                  <a:pt x="6221498" y="1985933"/>
                </a:lnTo>
                <a:lnTo>
                  <a:pt x="6237252" y="1931471"/>
                </a:lnTo>
                <a:lnTo>
                  <a:pt x="6248734" y="1875327"/>
                </a:lnTo>
                <a:lnTo>
                  <a:pt x="6255759" y="1817686"/>
                </a:lnTo>
                <a:lnTo>
                  <a:pt x="6258142" y="1758731"/>
                </a:lnTo>
                <a:lnTo>
                  <a:pt x="6257348" y="93720"/>
                </a:lnTo>
                <a:lnTo>
                  <a:pt x="6244055" y="53755"/>
                </a:lnTo>
                <a:lnTo>
                  <a:pt x="6217086" y="22632"/>
                </a:lnTo>
                <a:lnTo>
                  <a:pt x="6179973" y="3882"/>
                </a:lnTo>
                <a:lnTo>
                  <a:pt x="6151339" y="0"/>
                </a:lnTo>
                <a:close/>
              </a:path>
            </a:pathLst>
          </a:custGeom>
          <a:solidFill>
            <a:srgbClr val="0E1E75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6">
            <a:extLst>
              <a:ext uri="{FF2B5EF4-FFF2-40B4-BE49-F238E27FC236}">
                <a16:creationId xmlns:a16="http://schemas.microsoft.com/office/drawing/2014/main" id="{52D79664-056F-43E5-935F-D2287BBD41CD}"/>
              </a:ext>
            </a:extLst>
          </p:cNvPr>
          <p:cNvSpPr/>
          <p:nvPr/>
        </p:nvSpPr>
        <p:spPr>
          <a:xfrm>
            <a:off x="10681841" y="696607"/>
            <a:ext cx="9077000" cy="259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8">
            <a:extLst>
              <a:ext uri="{FF2B5EF4-FFF2-40B4-BE49-F238E27FC236}">
                <a16:creationId xmlns:a16="http://schemas.microsoft.com/office/drawing/2014/main" id="{7ECB6C29-B8A0-43B0-8E51-EFE65D4DDC5E}"/>
              </a:ext>
            </a:extLst>
          </p:cNvPr>
          <p:cNvSpPr/>
          <p:nvPr/>
        </p:nvSpPr>
        <p:spPr>
          <a:xfrm>
            <a:off x="621748" y="7101773"/>
            <a:ext cx="13226487" cy="33382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I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13">
            <a:extLst>
              <a:ext uri="{FF2B5EF4-FFF2-40B4-BE49-F238E27FC236}">
                <a16:creationId xmlns:a16="http://schemas.microsoft.com/office/drawing/2014/main" id="{B283FB1D-EA5D-46AB-B552-C73A708918E1}"/>
              </a:ext>
            </a:extLst>
          </p:cNvPr>
          <p:cNvSpPr/>
          <p:nvPr/>
        </p:nvSpPr>
        <p:spPr>
          <a:xfrm>
            <a:off x="14339780" y="4734515"/>
            <a:ext cx="5066233" cy="50662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15">
            <a:extLst>
              <a:ext uri="{FF2B5EF4-FFF2-40B4-BE49-F238E27FC236}">
                <a16:creationId xmlns:a16="http://schemas.microsoft.com/office/drawing/2014/main" id="{2669B809-5076-40C0-A217-7719088EF363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1106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SUCCESS S</a:t>
            </a:r>
            <a:r>
              <a:rPr kumimoji="0" lang="en-US" sz="3950" b="1" i="0" u="none" strike="noStrike" kern="0" cap="none" spc="-13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T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O</a:t>
            </a:r>
            <a:r>
              <a:rPr kumimoji="0" lang="en-US" sz="3950" b="1" i="0" u="none" strike="noStrike" kern="0" cap="none" spc="-17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R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Y - LEADING </a:t>
            </a:r>
            <a:r>
              <a:rPr kumimoji="0" lang="en-US" sz="3950" b="1" i="0" u="none" strike="noStrike" kern="0" cap="none" spc="-6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B</a:t>
            </a:r>
            <a:r>
              <a:rPr kumimoji="0" lang="en-US" sz="3950" b="1" i="0" u="none" strike="noStrike" kern="0" cap="none" spc="0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ANK</a:t>
            </a:r>
          </a:p>
        </p:txBody>
      </p:sp>
      <p:sp>
        <p:nvSpPr>
          <p:cNvPr id="62" name="object 16">
            <a:extLst>
              <a:ext uri="{FF2B5EF4-FFF2-40B4-BE49-F238E27FC236}">
                <a16:creationId xmlns:a16="http://schemas.microsoft.com/office/drawing/2014/main" id="{3C6BFCA7-228F-4524-9375-7FA4563EA709}"/>
              </a:ext>
            </a:extLst>
          </p:cNvPr>
          <p:cNvSpPr txBox="1"/>
          <p:nvPr/>
        </p:nvSpPr>
        <p:spPr>
          <a:xfrm>
            <a:off x="812188" y="1809176"/>
            <a:ext cx="4211955" cy="915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10">
                <a:solidFill>
                  <a:srgbClr val="09E1AB"/>
                </a:solidFill>
                <a:cs typeface="Arial"/>
              </a:rPr>
              <a:t>THE</a:t>
            </a:r>
            <a:r>
              <a:rPr sz="1950" b="1" spc="5">
                <a:solidFill>
                  <a:srgbClr val="09E1AB"/>
                </a:solidFill>
                <a:cs typeface="Arial"/>
              </a:rPr>
              <a:t> CUS</a:t>
            </a:r>
            <a:r>
              <a:rPr sz="1950" b="1" spc="-30">
                <a:solidFill>
                  <a:srgbClr val="09E1AB"/>
                </a:solidFill>
                <a:cs typeface="Arial"/>
              </a:rPr>
              <a:t>T</a:t>
            </a:r>
            <a:r>
              <a:rPr sz="1950" b="1" spc="10">
                <a:solidFill>
                  <a:srgbClr val="09E1AB"/>
                </a:solidFill>
                <a:cs typeface="Arial"/>
              </a:rPr>
              <a:t>OMER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189865" marR="5080">
              <a:lnSpc>
                <a:spcPts val="2180"/>
              </a:lnSpc>
              <a:spcBef>
                <a:spcPts val="715"/>
              </a:spcBef>
            </a:pPr>
            <a:r>
              <a:rPr sz="1950" spc="10">
                <a:solidFill>
                  <a:srgbClr val="FFFFFF"/>
                </a:solidFill>
                <a:cs typeface="Arial"/>
              </a:rPr>
              <a:t>An</a:t>
            </a:r>
            <a:r>
              <a:rPr sz="1950" spc="-105">
                <a:solidFill>
                  <a:srgbClr val="FFFFFF"/>
                </a:solidFill>
                <a:cs typeface="Arial"/>
              </a:rPr>
              <a:t> </a:t>
            </a:r>
            <a:r>
              <a:rPr sz="1950" spc="10">
                <a:solidFill>
                  <a:srgbClr val="FFFFFF"/>
                </a:solidFill>
                <a:cs typeface="Arial"/>
              </a:rPr>
              <a:t>American</a:t>
            </a:r>
            <a:r>
              <a:rPr sz="1950" spc="5">
                <a:solidFill>
                  <a:srgbClr val="FFFFFF"/>
                </a:solidFill>
                <a:cs typeface="Arial"/>
              </a:rPr>
              <a:t> multinational bank and</a:t>
            </a:r>
            <a:r>
              <a:rPr sz="195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financial</a:t>
            </a:r>
            <a:r>
              <a:rPr sz="195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services </a:t>
            </a:r>
            <a:r>
              <a:rPr sz="1950" spc="10">
                <a:solidFill>
                  <a:srgbClr val="FFFFFF"/>
                </a:solidFill>
                <a:cs typeface="Arial"/>
              </a:rPr>
              <a:t>company*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63" name="object 17">
            <a:extLst>
              <a:ext uri="{FF2B5EF4-FFF2-40B4-BE49-F238E27FC236}">
                <a16:creationId xmlns:a16="http://schemas.microsoft.com/office/drawing/2014/main" id="{86745579-61B6-450A-89EA-1FFF48EAB8B8}"/>
              </a:ext>
            </a:extLst>
          </p:cNvPr>
          <p:cNvSpPr txBox="1"/>
          <p:nvPr/>
        </p:nvSpPr>
        <p:spPr>
          <a:xfrm>
            <a:off x="812188" y="4218652"/>
            <a:ext cx="5398770" cy="12674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5">
                <a:solidFill>
                  <a:srgbClr val="09E1AB"/>
                </a:solidFill>
                <a:cs typeface="Arial"/>
              </a:rPr>
              <a:t>CHALLENGE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189865" marR="5080">
              <a:lnSpc>
                <a:spcPts val="2380"/>
              </a:lnSpc>
              <a:spcBef>
                <a:spcPts val="484"/>
              </a:spcBef>
              <a:spcAft>
                <a:spcPts val="200"/>
              </a:spcAft>
            </a:pPr>
            <a:r>
              <a:rPr sz="1950" b="1" spc="5">
                <a:solidFill>
                  <a:srgbClr val="FFFFFF"/>
                </a:solidFill>
                <a:cs typeface="Arial"/>
              </a:rPr>
              <a:t>N</a:t>
            </a:r>
            <a:r>
              <a:rPr sz="1950" b="1" spc="10">
                <a:solidFill>
                  <a:srgbClr val="FFFFFF"/>
                </a:solidFill>
                <a:cs typeface="Arial"/>
              </a:rPr>
              <a:t>o</a:t>
            </a:r>
            <a:r>
              <a:rPr sz="1950" b="1" spc="5">
                <a:solidFill>
                  <a:srgbClr val="FFFFFF"/>
                </a:solidFill>
                <a:cs typeface="Arial"/>
              </a:rPr>
              <a:t> repeatable </a:t>
            </a:r>
            <a:r>
              <a:rPr sz="1950" b="1" spc="10">
                <a:solidFill>
                  <a:srgbClr val="FFFFFF"/>
                </a:solidFill>
                <a:cs typeface="Arial"/>
              </a:rPr>
              <a:t>method</a:t>
            </a:r>
            <a:r>
              <a:rPr sz="1950" b="1" spc="5">
                <a:solidFill>
                  <a:srgbClr val="FFFFFF"/>
                </a:solidFill>
                <a:cs typeface="Arial"/>
              </a:rPr>
              <a:t> to assess</a:t>
            </a:r>
            <a:r>
              <a:rPr sz="1950" b="1">
                <a:solidFill>
                  <a:srgbClr val="FFFFFF"/>
                </a:solidFill>
                <a:cs typeface="Arial"/>
              </a:rPr>
              <a:t> </a:t>
            </a:r>
            <a:r>
              <a:rPr sz="1950" b="1" spc="5">
                <a:solidFill>
                  <a:srgbClr val="FFFFFF"/>
                </a:solidFill>
                <a:cs typeface="Arial"/>
              </a:rPr>
              <a:t>the security of </a:t>
            </a:r>
            <a:r>
              <a:rPr sz="1950" b="1">
                <a:solidFill>
                  <a:srgbClr val="FFFFFF"/>
                </a:solidFill>
                <a:cs typeface="Arial"/>
              </a:rPr>
              <a:t>business-critical</a:t>
            </a:r>
            <a:r>
              <a:rPr sz="1950" b="1" spc="15">
                <a:solidFill>
                  <a:srgbClr val="FFFFFF"/>
                </a:solidFill>
                <a:cs typeface="Arial"/>
              </a:rPr>
              <a:t> </a:t>
            </a:r>
            <a:r>
              <a:rPr sz="1950" b="1">
                <a:solidFill>
                  <a:srgbClr val="FFFFFF"/>
                </a:solidFill>
                <a:cs typeface="Arial"/>
              </a:rPr>
              <a:t>enterprise </a:t>
            </a:r>
            <a:r>
              <a:rPr sz="1950" b="1" spc="5">
                <a:solidFill>
                  <a:srgbClr val="FFFFFF"/>
                </a:solidFill>
                <a:cs typeface="Arial"/>
              </a:rPr>
              <a:t>storage </a:t>
            </a:r>
            <a:r>
              <a:rPr lang="en-US" sz="1950" b="1" spc="5">
                <a:solidFill>
                  <a:srgbClr val="FFFFFF"/>
                </a:solidFill>
                <a:cs typeface="Arial"/>
              </a:rPr>
              <a:t>and backup </a:t>
            </a:r>
            <a:r>
              <a:rPr sz="1950" b="1" spc="10">
                <a:solidFill>
                  <a:srgbClr val="FFFFFF"/>
                </a:solidFill>
                <a:cs typeface="Arial"/>
              </a:rPr>
              <a:t>systems</a:t>
            </a:r>
            <a:endParaRPr sz="1950" b="1">
              <a:solidFill>
                <a:prstClr val="black"/>
              </a:solidFill>
              <a:cs typeface="Arial"/>
            </a:endParaRPr>
          </a:p>
        </p:txBody>
      </p:sp>
      <p:sp>
        <p:nvSpPr>
          <p:cNvPr id="64" name="object 18">
            <a:extLst>
              <a:ext uri="{FF2B5EF4-FFF2-40B4-BE49-F238E27FC236}">
                <a16:creationId xmlns:a16="http://schemas.microsoft.com/office/drawing/2014/main" id="{0906A1B6-1AA2-4CD0-ABCD-207EA65D5E96}"/>
              </a:ext>
            </a:extLst>
          </p:cNvPr>
          <p:cNvSpPr txBox="1"/>
          <p:nvPr/>
        </p:nvSpPr>
        <p:spPr>
          <a:xfrm>
            <a:off x="989607" y="5380669"/>
            <a:ext cx="18004790" cy="1320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5244" algn="ctr">
              <a:lnSpc>
                <a:spcPts val="2260"/>
              </a:lnSpc>
            </a:pPr>
            <a:r>
              <a:rPr sz="1950" spc="5">
                <a:solidFill>
                  <a:srgbClr val="FFFFFF"/>
                </a:solidFill>
                <a:cs typeface="Arial"/>
              </a:rPr>
              <a:t>Automatic </a:t>
            </a:r>
            <a:r>
              <a:rPr sz="1950">
                <a:solidFill>
                  <a:srgbClr val="FFFFFF"/>
                </a:solidFill>
                <a:cs typeface="Arial"/>
              </a:rPr>
              <a:t>detectio</a:t>
            </a:r>
            <a:r>
              <a:rPr sz="1950" spc="10">
                <a:solidFill>
                  <a:srgbClr val="FFFFFF"/>
                </a:solidFill>
                <a:cs typeface="Arial"/>
              </a:rPr>
              <a:t>n </a:t>
            </a:r>
            <a:r>
              <a:rPr sz="1950" spc="5">
                <a:solidFill>
                  <a:srgbClr val="FFFFFF"/>
                </a:solidFill>
                <a:cs typeface="Arial"/>
              </a:rPr>
              <a:t>of security risks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12700">
              <a:lnSpc>
                <a:spcPts val="2175"/>
              </a:lnSpc>
            </a:pPr>
            <a:r>
              <a:rPr sz="1950" b="1" spc="5">
                <a:solidFill>
                  <a:srgbClr val="FFFFFF"/>
                </a:solidFill>
                <a:cs typeface="Arial"/>
              </a:rPr>
              <a:t>Ransomwar</a:t>
            </a:r>
            <a:r>
              <a:rPr sz="1950" b="1" spc="10">
                <a:solidFill>
                  <a:srgbClr val="FFFFFF"/>
                </a:solidFill>
                <a:cs typeface="Arial"/>
              </a:rPr>
              <a:t>e</a:t>
            </a:r>
            <a:r>
              <a:rPr sz="1950" spc="10">
                <a:solidFill>
                  <a:srgbClr val="FFFFFF"/>
                </a:solidFill>
                <a:cs typeface="Arial"/>
              </a:rPr>
              <a:t> concern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160020" algn="ctr">
              <a:lnSpc>
                <a:spcPts val="2255"/>
              </a:lnSpc>
            </a:pPr>
            <a:r>
              <a:rPr sz="1950" spc="5">
                <a:solidFill>
                  <a:srgbClr val="FFFFFF"/>
                </a:solidFill>
                <a:cs typeface="Arial"/>
              </a:rPr>
              <a:t>Overall </a:t>
            </a:r>
            <a:r>
              <a:rPr sz="1950">
                <a:solidFill>
                  <a:srgbClr val="FFFFFF"/>
                </a:solidFill>
                <a:cs typeface="Arial"/>
              </a:rPr>
              <a:t>healt</a:t>
            </a:r>
            <a:r>
              <a:rPr sz="1950" spc="10">
                <a:solidFill>
                  <a:srgbClr val="FFFFFF"/>
                </a:solidFill>
                <a:cs typeface="Arial"/>
              </a:rPr>
              <a:t>h</a:t>
            </a:r>
            <a:r>
              <a:rPr sz="1950" spc="5">
                <a:solidFill>
                  <a:srgbClr val="FFFFFF"/>
                </a:solidFill>
                <a:cs typeface="Arial"/>
              </a:rPr>
              <a:t> an</a:t>
            </a:r>
            <a:r>
              <a:rPr sz="1950" spc="10">
                <a:solidFill>
                  <a:srgbClr val="FFFFFF"/>
                </a:solidFill>
                <a:cs typeface="Arial"/>
              </a:rPr>
              <a:t>d</a:t>
            </a:r>
            <a:r>
              <a:rPr sz="1950" spc="5">
                <a:solidFill>
                  <a:srgbClr val="FFFFFF"/>
                </a:solidFill>
                <a:cs typeface="Arial"/>
              </a:rPr>
              <a:t> compliance reports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R="5080" algn="r">
              <a:lnSpc>
                <a:spcPts val="3535"/>
              </a:lnSpc>
            </a:pPr>
            <a:r>
              <a:rPr sz="2950" b="1" spc="30">
                <a:solidFill>
                  <a:srgbClr val="FFFFFF"/>
                </a:solidFill>
                <a:cs typeface="Arial"/>
              </a:rPr>
              <a:t>C</a:t>
            </a:r>
            <a:r>
              <a:rPr sz="2950" b="1" spc="40">
                <a:solidFill>
                  <a:srgbClr val="FFFFFF"/>
                </a:solidFill>
                <a:cs typeface="Arial"/>
              </a:rPr>
              <a:t>r</a:t>
            </a:r>
            <a:r>
              <a:rPr sz="2950" b="1" spc="-25">
                <a:solidFill>
                  <a:srgbClr val="FFFFFF"/>
                </a:solidFill>
                <a:cs typeface="Arial"/>
              </a:rPr>
              <a:t>iti</a:t>
            </a:r>
            <a:r>
              <a:rPr sz="2950" b="1" spc="-35">
                <a:solidFill>
                  <a:srgbClr val="FFFFFF"/>
                </a:solidFill>
                <a:cs typeface="Arial"/>
              </a:rPr>
              <a:t>c</a:t>
            </a:r>
            <a:r>
              <a:rPr sz="2950" b="1" spc="-15">
                <a:solidFill>
                  <a:srgbClr val="FFFFFF"/>
                </a:solidFill>
                <a:cs typeface="Arial"/>
              </a:rPr>
              <a:t>a</a:t>
            </a:r>
            <a:r>
              <a:rPr sz="2950" b="1">
                <a:solidFill>
                  <a:srgbClr val="FFFFFF"/>
                </a:solidFill>
                <a:cs typeface="Arial"/>
              </a:rPr>
              <a:t>l</a:t>
            </a:r>
            <a:r>
              <a:rPr sz="2950" b="1" spc="5">
                <a:solidFill>
                  <a:srgbClr val="FFFFFF"/>
                </a:solidFill>
                <a:cs typeface="Arial"/>
              </a:rPr>
              <a:t> </a:t>
            </a:r>
            <a:r>
              <a:rPr sz="2950" b="1" spc="35">
                <a:solidFill>
                  <a:srgbClr val="FFFFFF"/>
                </a:solidFill>
                <a:cs typeface="Arial"/>
              </a:rPr>
              <a:t>1</a:t>
            </a:r>
            <a:r>
              <a:rPr sz="2950" b="1">
                <a:solidFill>
                  <a:srgbClr val="FFFFFF"/>
                </a:solidFill>
                <a:cs typeface="Arial"/>
              </a:rPr>
              <a:t>4</a:t>
            </a:r>
            <a:endParaRPr sz="2950">
              <a:solidFill>
                <a:prstClr val="black"/>
              </a:solidFill>
              <a:cs typeface="Arial"/>
            </a:endParaRPr>
          </a:p>
        </p:txBody>
      </p:sp>
      <p:sp>
        <p:nvSpPr>
          <p:cNvPr id="65" name="object 19">
            <a:extLst>
              <a:ext uri="{FF2B5EF4-FFF2-40B4-BE49-F238E27FC236}">
                <a16:creationId xmlns:a16="http://schemas.microsoft.com/office/drawing/2014/main" id="{DAE0C26F-7707-4437-9C87-4AFAA4AF5CD6}"/>
              </a:ext>
            </a:extLst>
          </p:cNvPr>
          <p:cNvSpPr txBox="1"/>
          <p:nvPr/>
        </p:nvSpPr>
        <p:spPr>
          <a:xfrm>
            <a:off x="7765945" y="1809176"/>
            <a:ext cx="3611245" cy="639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5">
                <a:solidFill>
                  <a:srgbClr val="09E1AB"/>
                </a:solidFill>
                <a:cs typeface="Arial"/>
              </a:rPr>
              <a:t>CHALLENG</a:t>
            </a:r>
            <a:r>
              <a:rPr sz="1950" b="1" spc="10">
                <a:solidFill>
                  <a:srgbClr val="09E1AB"/>
                </a:solidFill>
                <a:cs typeface="Arial"/>
              </a:rPr>
              <a:t>E (CONTINUED)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189865">
              <a:spcBef>
                <a:spcPts val="509"/>
              </a:spcBef>
            </a:pPr>
            <a:r>
              <a:rPr sz="1950" spc="10">
                <a:solidFill>
                  <a:srgbClr val="FFFFFF"/>
                </a:solidFill>
                <a:cs typeface="Arial"/>
              </a:rPr>
              <a:t>Manual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analysi</a:t>
            </a:r>
            <a:r>
              <a:rPr sz="1950" spc="5">
                <a:solidFill>
                  <a:srgbClr val="FFFFFF"/>
                </a:solidFill>
                <a:cs typeface="Arial"/>
              </a:rPr>
              <a:t>s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 spc="-5">
                <a:solidFill>
                  <a:srgbClr val="FFFFFF"/>
                </a:solidFill>
                <a:cs typeface="Arial"/>
              </a:rPr>
              <a:t>i</a:t>
            </a:r>
            <a:r>
              <a:rPr sz="1950" spc="5">
                <a:solidFill>
                  <a:srgbClr val="FFFFFF"/>
                </a:solidFill>
                <a:cs typeface="Arial"/>
              </a:rPr>
              <a:t>s not feasible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66" name="object 20">
            <a:extLst>
              <a:ext uri="{FF2B5EF4-FFF2-40B4-BE49-F238E27FC236}">
                <a16:creationId xmlns:a16="http://schemas.microsoft.com/office/drawing/2014/main" id="{83EE5D47-D3B0-4927-A0ED-54FEA94C4AF6}"/>
              </a:ext>
            </a:extLst>
          </p:cNvPr>
          <p:cNvSpPr txBox="1"/>
          <p:nvPr/>
        </p:nvSpPr>
        <p:spPr>
          <a:xfrm>
            <a:off x="7943364" y="2724164"/>
            <a:ext cx="4048760" cy="553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180"/>
              </a:lnSpc>
            </a:pPr>
            <a:r>
              <a:rPr sz="1950" spc="5">
                <a:solidFill>
                  <a:srgbClr val="FFFFFF"/>
                </a:solidFill>
                <a:cs typeface="Arial"/>
              </a:rPr>
              <a:t>Failure to </a:t>
            </a:r>
            <a:r>
              <a:rPr sz="1950" spc="10">
                <a:solidFill>
                  <a:srgbClr val="FFFFFF"/>
                </a:solidFill>
                <a:cs typeface="Arial"/>
              </a:rPr>
              <a:t>meet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audito</a:t>
            </a:r>
            <a:r>
              <a:rPr sz="1950" spc="5">
                <a:solidFill>
                  <a:srgbClr val="FFFFFF"/>
                </a:solidFill>
                <a:cs typeface="Arial"/>
              </a:rPr>
              <a:t>r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deadline</a:t>
            </a:r>
            <a:r>
              <a:rPr sz="1950" spc="5">
                <a:solidFill>
                  <a:srgbClr val="FFFFFF"/>
                </a:solidFill>
                <a:cs typeface="Arial"/>
              </a:rPr>
              <a:t>s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for remediating the gap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67" name="object 21">
            <a:extLst>
              <a:ext uri="{FF2B5EF4-FFF2-40B4-BE49-F238E27FC236}">
                <a16:creationId xmlns:a16="http://schemas.microsoft.com/office/drawing/2014/main" id="{17897B76-FAD8-4261-8204-D0C5A9E082E3}"/>
              </a:ext>
            </a:extLst>
          </p:cNvPr>
          <p:cNvSpPr txBox="1"/>
          <p:nvPr/>
        </p:nvSpPr>
        <p:spPr>
          <a:xfrm>
            <a:off x="7765945" y="4218652"/>
            <a:ext cx="5622925" cy="886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950" b="1" spc="10">
                <a:solidFill>
                  <a:srgbClr val="09E1AB"/>
                </a:solidFill>
                <a:cs typeface="Arial"/>
              </a:rPr>
              <a:t>SOLUTION</a:t>
            </a:r>
            <a:r>
              <a:rPr sz="1950" b="1" spc="5">
                <a:solidFill>
                  <a:srgbClr val="09E1AB"/>
                </a:solidFill>
                <a:cs typeface="Arial"/>
              </a:rPr>
              <a:t> B</a:t>
            </a:r>
            <a:r>
              <a:rPr sz="1950" b="1" spc="10">
                <a:solidFill>
                  <a:srgbClr val="09E1AB"/>
                </a:solidFill>
                <a:cs typeface="Arial"/>
              </a:rPr>
              <a:t>Y</a:t>
            </a:r>
            <a:r>
              <a:rPr sz="1950" b="1" spc="-30">
                <a:solidFill>
                  <a:srgbClr val="09E1AB"/>
                </a:solidFill>
                <a:cs typeface="Arial"/>
              </a:rPr>
              <a:t> </a:t>
            </a:r>
            <a:r>
              <a:rPr sz="1950" b="1" spc="5">
                <a:solidFill>
                  <a:srgbClr val="09E1AB"/>
                </a:solidFill>
                <a:cs typeface="Arial"/>
              </a:rPr>
              <a:t>CONTINUIT</a:t>
            </a:r>
            <a:r>
              <a:rPr sz="1950" b="1" spc="10">
                <a:solidFill>
                  <a:srgbClr val="09E1AB"/>
                </a:solidFill>
                <a:cs typeface="Arial"/>
              </a:rPr>
              <a:t>Y</a:t>
            </a:r>
            <a:r>
              <a:rPr sz="1950" b="1" spc="-30">
                <a:solidFill>
                  <a:srgbClr val="09E1AB"/>
                </a:solidFill>
                <a:cs typeface="Arial"/>
              </a:rPr>
              <a:t> </a:t>
            </a:r>
            <a:r>
              <a:rPr sz="1950" b="1" spc="10">
                <a:solidFill>
                  <a:srgbClr val="09E1AB"/>
                </a:solidFill>
                <a:cs typeface="Arial"/>
              </a:rPr>
              <a:t>SOFT</a:t>
            </a:r>
            <a:r>
              <a:rPr sz="1950" b="1" spc="-100">
                <a:solidFill>
                  <a:srgbClr val="09E1AB"/>
                </a:solidFill>
                <a:cs typeface="Arial"/>
              </a:rPr>
              <a:t>W</a:t>
            </a:r>
            <a:r>
              <a:rPr sz="1950" b="1" spc="5">
                <a:solidFill>
                  <a:srgbClr val="09E1AB"/>
                </a:solidFill>
                <a:cs typeface="Arial"/>
              </a:rPr>
              <a:t>ARE</a:t>
            </a:r>
            <a:endParaRPr sz="1950">
              <a:solidFill>
                <a:prstClr val="black"/>
              </a:solidFill>
              <a:cs typeface="Arial"/>
            </a:endParaRPr>
          </a:p>
          <a:p>
            <a:pPr marL="189865" marR="5080">
              <a:lnSpc>
                <a:spcPts val="2180"/>
              </a:lnSpc>
              <a:spcBef>
                <a:spcPts val="484"/>
              </a:spcBef>
            </a:pPr>
            <a:r>
              <a:rPr sz="1950">
                <a:solidFill>
                  <a:srgbClr val="FFFFFF"/>
                </a:solidFill>
                <a:cs typeface="Arial"/>
              </a:rPr>
              <a:t>Continuou</a:t>
            </a:r>
            <a:r>
              <a:rPr sz="1950" spc="5">
                <a:solidFill>
                  <a:srgbClr val="FFFFFF"/>
                </a:solidFill>
                <a:cs typeface="Arial"/>
              </a:rPr>
              <a:t>s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scanning an</a:t>
            </a:r>
            <a:r>
              <a:rPr sz="1950" spc="10">
                <a:solidFill>
                  <a:srgbClr val="FFFFFF"/>
                </a:solidFill>
                <a:cs typeface="Arial"/>
              </a:rPr>
              <a:t>d</a:t>
            </a:r>
            <a:r>
              <a:rPr sz="1950" spc="5">
                <a:solidFill>
                  <a:srgbClr val="FFFFFF"/>
                </a:solidFill>
                <a:cs typeface="Arial"/>
              </a:rPr>
              <a:t> </a:t>
            </a:r>
            <a:r>
              <a:rPr sz="1950">
                <a:solidFill>
                  <a:srgbClr val="FFFFFF"/>
                </a:solidFill>
                <a:cs typeface="Arial"/>
              </a:rPr>
              <a:t>analysi</a:t>
            </a:r>
            <a:r>
              <a:rPr sz="1950" spc="5">
                <a:solidFill>
                  <a:srgbClr val="FFFFFF"/>
                </a:solidFill>
                <a:cs typeface="Arial"/>
              </a:rPr>
              <a:t>s</a:t>
            </a:r>
            <a:r>
              <a:rPr sz="1950" spc="10">
                <a:solidFill>
                  <a:srgbClr val="FFFFFF"/>
                </a:solidFill>
                <a:cs typeface="Arial"/>
              </a:rPr>
              <a:t> </a:t>
            </a:r>
            <a:r>
              <a:rPr sz="1950" spc="5">
                <a:solidFill>
                  <a:srgbClr val="FFFFFF"/>
                </a:solidFill>
                <a:cs typeface="Arial"/>
              </a:rPr>
              <a:t>of the bank IT systems </a:t>
            </a:r>
            <a:r>
              <a:rPr sz="1950">
                <a:solidFill>
                  <a:srgbClr val="FFFFFF"/>
                </a:solidFill>
                <a:cs typeface="Arial"/>
              </a:rPr>
              <a:t>worldwide</a:t>
            </a:r>
            <a:endParaRPr sz="1950">
              <a:solidFill>
                <a:prstClr val="black"/>
              </a:solidFill>
              <a:cs typeface="Arial"/>
            </a:endParaRPr>
          </a:p>
        </p:txBody>
      </p:sp>
      <p:sp>
        <p:nvSpPr>
          <p:cNvPr id="68" name="object 22">
            <a:extLst>
              <a:ext uri="{FF2B5EF4-FFF2-40B4-BE49-F238E27FC236}">
                <a16:creationId xmlns:a16="http://schemas.microsoft.com/office/drawing/2014/main" id="{A20D9B92-F803-46BF-AAEF-1DD60D1FFF2F}"/>
              </a:ext>
            </a:extLst>
          </p:cNvPr>
          <p:cNvSpPr txBox="1"/>
          <p:nvPr/>
        </p:nvSpPr>
        <p:spPr>
          <a:xfrm>
            <a:off x="555220" y="7849507"/>
            <a:ext cx="3856333" cy="2339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/>
            <a:r>
              <a:rPr lang="en-US" sz="1600" b="1" spc="-5">
                <a:solidFill>
                  <a:srgbClr val="1C3D4B"/>
                </a:solidFill>
                <a:cs typeface="Arial"/>
              </a:rPr>
              <a:t>Dell EMC</a:t>
            </a:r>
            <a:endParaRPr sz="1600">
              <a:solidFill>
                <a:prstClr val="black"/>
              </a:solidFill>
              <a:cs typeface="Arial"/>
            </a:endParaRPr>
          </a:p>
          <a:p>
            <a:pPr marR="5080" algn="r">
              <a:spcBef>
                <a:spcPts val="844"/>
              </a:spcBef>
            </a:pPr>
            <a:r>
              <a:rPr lang="en-US" sz="1600" b="1">
                <a:solidFill>
                  <a:srgbClr val="1C3D4B"/>
                </a:solidFill>
                <a:cs typeface="Arial"/>
              </a:rPr>
              <a:t>Cohesity</a:t>
            </a:r>
          </a:p>
          <a:p>
            <a:pPr marR="5080" algn="r">
              <a:spcBef>
                <a:spcPts val="844"/>
              </a:spcBef>
            </a:pPr>
            <a:r>
              <a:rPr lang="en-IN" sz="1600" b="1">
                <a:solidFill>
                  <a:srgbClr val="1C3E4C"/>
                </a:solidFill>
                <a:cs typeface="Arial"/>
              </a:rPr>
              <a:t>IBM</a:t>
            </a:r>
          </a:p>
          <a:p>
            <a:pPr marR="5080" algn="r">
              <a:spcBef>
                <a:spcPts val="844"/>
              </a:spcBef>
            </a:pPr>
            <a:r>
              <a:rPr lang="en-IN" sz="1600" b="1">
                <a:solidFill>
                  <a:srgbClr val="1C3E4C"/>
                </a:solidFill>
                <a:cs typeface="Arial"/>
              </a:rPr>
              <a:t>Pure Storage</a:t>
            </a:r>
          </a:p>
          <a:p>
            <a:pPr marR="5080" algn="r">
              <a:spcBef>
                <a:spcPts val="844"/>
              </a:spcBef>
            </a:pPr>
            <a:r>
              <a:rPr lang="en-IN" sz="1600" b="1">
                <a:solidFill>
                  <a:srgbClr val="1C3E4C"/>
                </a:solidFill>
                <a:cs typeface="Arial"/>
              </a:rPr>
              <a:t>Rubrik</a:t>
            </a:r>
          </a:p>
          <a:p>
            <a:pPr marR="5080" algn="r">
              <a:spcBef>
                <a:spcPts val="844"/>
              </a:spcBef>
            </a:pPr>
            <a:r>
              <a:rPr lang="en-IN" sz="1600" b="1">
                <a:solidFill>
                  <a:srgbClr val="1C3E4C"/>
                </a:solidFill>
                <a:cs typeface="Arial"/>
              </a:rPr>
              <a:t>Hitachi Vantara</a:t>
            </a:r>
          </a:p>
          <a:p>
            <a:pPr marR="5080" algn="r">
              <a:spcBef>
                <a:spcPts val="844"/>
              </a:spcBef>
            </a:pPr>
            <a:r>
              <a:rPr lang="en-IN" sz="1600" b="1">
                <a:solidFill>
                  <a:srgbClr val="1C3E4C"/>
                </a:solidFill>
                <a:cs typeface="Arial"/>
              </a:rPr>
              <a:t>NetApp</a:t>
            </a:r>
            <a:endParaRPr sz="1600" b="1">
              <a:solidFill>
                <a:srgbClr val="1C3E4C"/>
              </a:solidFill>
              <a:cs typeface="Arial"/>
            </a:endParaRPr>
          </a:p>
        </p:txBody>
      </p:sp>
      <p:sp>
        <p:nvSpPr>
          <p:cNvPr id="69" name="object 23">
            <a:extLst>
              <a:ext uri="{FF2B5EF4-FFF2-40B4-BE49-F238E27FC236}">
                <a16:creationId xmlns:a16="http://schemas.microsoft.com/office/drawing/2014/main" id="{59E1745A-B1EA-4F0A-8EB2-6657E7576603}"/>
              </a:ext>
            </a:extLst>
          </p:cNvPr>
          <p:cNvSpPr txBox="1"/>
          <p:nvPr/>
        </p:nvSpPr>
        <p:spPr>
          <a:xfrm>
            <a:off x="698088" y="7191227"/>
            <a:ext cx="4204728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2450" b="1" spc="-5">
                <a:solidFill>
                  <a:srgbClr val="FFFFFF"/>
                </a:solidFill>
                <a:cs typeface="Arial"/>
              </a:rPr>
              <a:t>Storage / Backup Vendor</a:t>
            </a:r>
            <a:endParaRPr sz="2450">
              <a:solidFill>
                <a:prstClr val="black"/>
              </a:solidFill>
              <a:cs typeface="Arial"/>
            </a:endParaRPr>
          </a:p>
        </p:txBody>
      </p:sp>
      <p:sp>
        <p:nvSpPr>
          <p:cNvPr id="70" name="object 24">
            <a:extLst>
              <a:ext uri="{FF2B5EF4-FFF2-40B4-BE49-F238E27FC236}">
                <a16:creationId xmlns:a16="http://schemas.microsoft.com/office/drawing/2014/main" id="{C6E500F2-09C8-4864-9712-9F7DC88D2285}"/>
              </a:ext>
            </a:extLst>
          </p:cNvPr>
          <p:cNvSpPr txBox="1"/>
          <p:nvPr/>
        </p:nvSpPr>
        <p:spPr>
          <a:xfrm>
            <a:off x="4624705" y="7191227"/>
            <a:ext cx="2836545" cy="339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50" b="1">
                <a:solidFill>
                  <a:srgbClr val="FFFFFF"/>
                </a:solidFill>
                <a:cs typeface="Arial"/>
              </a:rPr>
              <a:t>Vulnerability</a:t>
            </a:r>
            <a:r>
              <a:rPr sz="2450" b="1" spc="5">
                <a:solidFill>
                  <a:srgbClr val="FFFFFF"/>
                </a:solidFill>
                <a:cs typeface="Arial"/>
              </a:rPr>
              <a:t> </a:t>
            </a:r>
            <a:r>
              <a:rPr sz="2450" b="1" spc="-5">
                <a:solidFill>
                  <a:srgbClr val="FFFFFF"/>
                </a:solidFill>
                <a:cs typeface="Arial"/>
              </a:rPr>
              <a:t>score</a:t>
            </a:r>
            <a:endParaRPr sz="2450">
              <a:solidFill>
                <a:prstClr val="black"/>
              </a:solidFill>
              <a:cs typeface="Arial"/>
            </a:endParaRPr>
          </a:p>
        </p:txBody>
      </p:sp>
      <p:sp>
        <p:nvSpPr>
          <p:cNvPr id="71" name="object 25">
            <a:extLst>
              <a:ext uri="{FF2B5EF4-FFF2-40B4-BE49-F238E27FC236}">
                <a16:creationId xmlns:a16="http://schemas.microsoft.com/office/drawing/2014/main" id="{1195E9D9-4ECE-459D-862A-D4D8687B8A25}"/>
              </a:ext>
            </a:extLst>
          </p:cNvPr>
          <p:cNvSpPr txBox="1"/>
          <p:nvPr/>
        </p:nvSpPr>
        <p:spPr>
          <a:xfrm>
            <a:off x="8623843" y="7191227"/>
            <a:ext cx="5216615" cy="3770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2450" b="1" spc="-5">
                <a:solidFill>
                  <a:srgbClr val="FFFFFF"/>
                </a:solidFill>
                <a:cs typeface="Arial"/>
              </a:rPr>
              <a:t>Configuration </a:t>
            </a:r>
            <a:r>
              <a:rPr sz="2450" b="1" spc="-5">
                <a:solidFill>
                  <a:srgbClr val="FFFFFF"/>
                </a:solidFill>
                <a:cs typeface="Arial"/>
              </a:rPr>
              <a:t>Complianc</a:t>
            </a:r>
            <a:r>
              <a:rPr sz="2450" b="1">
                <a:solidFill>
                  <a:srgbClr val="FFFFFF"/>
                </a:solidFill>
                <a:cs typeface="Arial"/>
              </a:rPr>
              <a:t>e</a:t>
            </a:r>
            <a:r>
              <a:rPr sz="2450" b="1" spc="10">
                <a:solidFill>
                  <a:srgbClr val="FFFFFF"/>
                </a:solidFill>
                <a:cs typeface="Arial"/>
              </a:rPr>
              <a:t> </a:t>
            </a:r>
            <a:r>
              <a:rPr sz="2450" b="1" spc="-5">
                <a:solidFill>
                  <a:srgbClr val="FFFFFF"/>
                </a:solidFill>
                <a:cs typeface="Arial"/>
              </a:rPr>
              <a:t>score</a:t>
            </a:r>
            <a:endParaRPr sz="2450">
              <a:solidFill>
                <a:prstClr val="black"/>
              </a:solidFill>
              <a:cs typeface="Arial"/>
            </a:endParaRPr>
          </a:p>
        </p:txBody>
      </p:sp>
      <p:sp>
        <p:nvSpPr>
          <p:cNvPr id="72" name="object 30">
            <a:extLst>
              <a:ext uri="{FF2B5EF4-FFF2-40B4-BE49-F238E27FC236}">
                <a16:creationId xmlns:a16="http://schemas.microsoft.com/office/drawing/2014/main" id="{CAB0D3C1-0A84-448D-A7C2-176C5B3C0C29}"/>
              </a:ext>
            </a:extLst>
          </p:cNvPr>
          <p:cNvSpPr txBox="1"/>
          <p:nvPr/>
        </p:nvSpPr>
        <p:spPr>
          <a:xfrm>
            <a:off x="17602872" y="7878964"/>
            <a:ext cx="1181735" cy="40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950" b="1" spc="20">
                <a:solidFill>
                  <a:srgbClr val="FFFFFF"/>
                </a:solidFill>
                <a:cs typeface="Arial"/>
              </a:rPr>
              <a:t>H</a:t>
            </a:r>
            <a:r>
              <a:rPr sz="2950" b="1" spc="15">
                <a:solidFill>
                  <a:srgbClr val="FFFFFF"/>
                </a:solidFill>
                <a:cs typeface="Arial"/>
              </a:rPr>
              <a:t>i</a:t>
            </a:r>
            <a:r>
              <a:rPr sz="2950" b="1" spc="-10">
                <a:solidFill>
                  <a:srgbClr val="FFFFFF"/>
                </a:solidFill>
                <a:cs typeface="Arial"/>
              </a:rPr>
              <a:t>g</a:t>
            </a:r>
            <a:r>
              <a:rPr sz="2950" b="1">
                <a:solidFill>
                  <a:srgbClr val="FFFFFF"/>
                </a:solidFill>
                <a:cs typeface="Arial"/>
              </a:rPr>
              <a:t>h</a:t>
            </a:r>
            <a:r>
              <a:rPr sz="2950" b="1" spc="5">
                <a:solidFill>
                  <a:srgbClr val="FFFFFF"/>
                </a:solidFill>
                <a:cs typeface="Arial"/>
              </a:rPr>
              <a:t> </a:t>
            </a:r>
            <a:r>
              <a:rPr sz="2950" b="1">
                <a:solidFill>
                  <a:srgbClr val="FFFFFF"/>
                </a:solidFill>
                <a:cs typeface="Arial"/>
              </a:rPr>
              <a:t>9</a:t>
            </a:r>
            <a:endParaRPr sz="2950">
              <a:solidFill>
                <a:prstClr val="black"/>
              </a:solidFill>
              <a:cs typeface="Arial"/>
            </a:endParaRPr>
          </a:p>
        </p:txBody>
      </p:sp>
      <p:sp>
        <p:nvSpPr>
          <p:cNvPr id="73" name="object 31">
            <a:extLst>
              <a:ext uri="{FF2B5EF4-FFF2-40B4-BE49-F238E27FC236}">
                <a16:creationId xmlns:a16="http://schemas.microsoft.com/office/drawing/2014/main" id="{38D4ECEF-7252-445A-A3A3-A6EF041614B9}"/>
              </a:ext>
            </a:extLst>
          </p:cNvPr>
          <p:cNvSpPr txBox="1"/>
          <p:nvPr/>
        </p:nvSpPr>
        <p:spPr>
          <a:xfrm>
            <a:off x="14539762" y="7522744"/>
            <a:ext cx="1974850" cy="40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950" b="1" spc="20">
                <a:solidFill>
                  <a:srgbClr val="FFFFFF"/>
                </a:solidFill>
                <a:cs typeface="Arial"/>
              </a:rPr>
              <a:t>M</a:t>
            </a:r>
            <a:r>
              <a:rPr sz="2950" b="1" spc="35">
                <a:solidFill>
                  <a:srgbClr val="FFFFFF"/>
                </a:solidFill>
                <a:cs typeface="Arial"/>
              </a:rPr>
              <a:t>e</a:t>
            </a:r>
            <a:r>
              <a:rPr sz="2950" b="1" spc="-40">
                <a:solidFill>
                  <a:srgbClr val="FFFFFF"/>
                </a:solidFill>
                <a:cs typeface="Arial"/>
              </a:rPr>
              <a:t>d</a:t>
            </a:r>
            <a:r>
              <a:rPr sz="2950" b="1" spc="-25">
                <a:solidFill>
                  <a:srgbClr val="FFFFFF"/>
                </a:solidFill>
                <a:cs typeface="Arial"/>
              </a:rPr>
              <a:t>i</a:t>
            </a:r>
            <a:r>
              <a:rPr sz="2950" b="1" spc="-40">
                <a:solidFill>
                  <a:srgbClr val="FFFFFF"/>
                </a:solidFill>
                <a:cs typeface="Arial"/>
              </a:rPr>
              <a:t>u</a:t>
            </a:r>
            <a:r>
              <a:rPr sz="2950" b="1">
                <a:solidFill>
                  <a:srgbClr val="FFFFFF"/>
                </a:solidFill>
                <a:cs typeface="Arial"/>
              </a:rPr>
              <a:t>m </a:t>
            </a:r>
            <a:r>
              <a:rPr sz="2950" b="1" spc="35">
                <a:solidFill>
                  <a:srgbClr val="FFFFFF"/>
                </a:solidFill>
                <a:cs typeface="Arial"/>
              </a:rPr>
              <a:t>2</a:t>
            </a:r>
            <a:r>
              <a:rPr sz="2950" b="1">
                <a:solidFill>
                  <a:srgbClr val="FFFFFF"/>
                </a:solidFill>
                <a:cs typeface="Arial"/>
              </a:rPr>
              <a:t>8</a:t>
            </a:r>
            <a:endParaRPr sz="2950">
              <a:solidFill>
                <a:prstClr val="black"/>
              </a:solidFill>
              <a:cs typeface="Arial"/>
            </a:endParaRPr>
          </a:p>
        </p:txBody>
      </p:sp>
      <p:sp>
        <p:nvSpPr>
          <p:cNvPr id="74" name="object 32">
            <a:extLst>
              <a:ext uri="{FF2B5EF4-FFF2-40B4-BE49-F238E27FC236}">
                <a16:creationId xmlns:a16="http://schemas.microsoft.com/office/drawing/2014/main" id="{3C0116DC-14B1-4536-B9D6-D7FE32C1258A}"/>
              </a:ext>
            </a:extLst>
          </p:cNvPr>
          <p:cNvSpPr txBox="1"/>
          <p:nvPr/>
        </p:nvSpPr>
        <p:spPr>
          <a:xfrm>
            <a:off x="16092050" y="4282466"/>
            <a:ext cx="1101090" cy="402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950" b="1" spc="20">
                <a:solidFill>
                  <a:srgbClr val="57585B"/>
                </a:solidFill>
                <a:cs typeface="Arial"/>
              </a:rPr>
              <a:t>L</a:t>
            </a:r>
            <a:r>
              <a:rPr sz="2950" b="1" spc="30">
                <a:solidFill>
                  <a:srgbClr val="57585B"/>
                </a:solidFill>
                <a:cs typeface="Arial"/>
              </a:rPr>
              <a:t>o</a:t>
            </a:r>
            <a:r>
              <a:rPr sz="2950" b="1">
                <a:solidFill>
                  <a:srgbClr val="57585B"/>
                </a:solidFill>
                <a:cs typeface="Arial"/>
              </a:rPr>
              <a:t>w</a:t>
            </a:r>
            <a:r>
              <a:rPr sz="2950" b="1" spc="5">
                <a:solidFill>
                  <a:srgbClr val="57585B"/>
                </a:solidFill>
                <a:cs typeface="Arial"/>
              </a:rPr>
              <a:t> </a:t>
            </a:r>
            <a:r>
              <a:rPr sz="2950" b="1">
                <a:solidFill>
                  <a:srgbClr val="57585B"/>
                </a:solidFill>
                <a:cs typeface="Arial"/>
              </a:rPr>
              <a:t>2</a:t>
            </a:r>
            <a:endParaRPr sz="2950">
              <a:solidFill>
                <a:prstClr val="black"/>
              </a:solidFill>
              <a:cs typeface="Arial"/>
            </a:endParaRPr>
          </a:p>
        </p:txBody>
      </p:sp>
      <p:sp>
        <p:nvSpPr>
          <p:cNvPr id="75" name="object 44">
            <a:extLst>
              <a:ext uri="{FF2B5EF4-FFF2-40B4-BE49-F238E27FC236}">
                <a16:creationId xmlns:a16="http://schemas.microsoft.com/office/drawing/2014/main" id="{4D583A28-F0BF-4BE9-A55F-9B56D50B89CD}"/>
              </a:ext>
            </a:extLst>
          </p:cNvPr>
          <p:cNvSpPr/>
          <p:nvPr/>
        </p:nvSpPr>
        <p:spPr>
          <a:xfrm>
            <a:off x="793638" y="2225523"/>
            <a:ext cx="144749" cy="1417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45">
            <a:extLst>
              <a:ext uri="{FF2B5EF4-FFF2-40B4-BE49-F238E27FC236}">
                <a16:creationId xmlns:a16="http://schemas.microsoft.com/office/drawing/2014/main" id="{1E18DC76-309D-4C8D-9430-9DFDC3F9F6A1}"/>
              </a:ext>
            </a:extLst>
          </p:cNvPr>
          <p:cNvSpPr/>
          <p:nvPr/>
        </p:nvSpPr>
        <p:spPr>
          <a:xfrm>
            <a:off x="793638" y="4601828"/>
            <a:ext cx="144749" cy="1417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46">
            <a:extLst>
              <a:ext uri="{FF2B5EF4-FFF2-40B4-BE49-F238E27FC236}">
                <a16:creationId xmlns:a16="http://schemas.microsoft.com/office/drawing/2014/main" id="{666F6090-56CD-499E-849D-E7BED5E5F552}"/>
              </a:ext>
            </a:extLst>
          </p:cNvPr>
          <p:cNvSpPr/>
          <p:nvPr/>
        </p:nvSpPr>
        <p:spPr>
          <a:xfrm>
            <a:off x="793638" y="5705543"/>
            <a:ext cx="144749" cy="1447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47">
            <a:extLst>
              <a:ext uri="{FF2B5EF4-FFF2-40B4-BE49-F238E27FC236}">
                <a16:creationId xmlns:a16="http://schemas.microsoft.com/office/drawing/2014/main" id="{DAB6E0F2-068C-4BD9-92A1-616EED6CBA23}"/>
              </a:ext>
            </a:extLst>
          </p:cNvPr>
          <p:cNvSpPr/>
          <p:nvPr/>
        </p:nvSpPr>
        <p:spPr>
          <a:xfrm>
            <a:off x="7747647" y="2225523"/>
            <a:ext cx="141733" cy="1417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48">
            <a:extLst>
              <a:ext uri="{FF2B5EF4-FFF2-40B4-BE49-F238E27FC236}">
                <a16:creationId xmlns:a16="http://schemas.microsoft.com/office/drawing/2014/main" id="{51DE00AA-D1C5-4CA4-9B22-ECC1076094F6}"/>
              </a:ext>
            </a:extLst>
          </p:cNvPr>
          <p:cNvSpPr/>
          <p:nvPr/>
        </p:nvSpPr>
        <p:spPr>
          <a:xfrm>
            <a:off x="7747647" y="2771350"/>
            <a:ext cx="141733" cy="1417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49">
            <a:extLst>
              <a:ext uri="{FF2B5EF4-FFF2-40B4-BE49-F238E27FC236}">
                <a16:creationId xmlns:a16="http://schemas.microsoft.com/office/drawing/2014/main" id="{8E0C0111-05C9-466E-AD2F-B2CED6F9FC49}"/>
              </a:ext>
            </a:extLst>
          </p:cNvPr>
          <p:cNvSpPr/>
          <p:nvPr/>
        </p:nvSpPr>
        <p:spPr>
          <a:xfrm>
            <a:off x="7747647" y="4601828"/>
            <a:ext cx="141733" cy="1417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50">
            <a:extLst>
              <a:ext uri="{FF2B5EF4-FFF2-40B4-BE49-F238E27FC236}">
                <a16:creationId xmlns:a16="http://schemas.microsoft.com/office/drawing/2014/main" id="{412C9B9F-2905-46CF-A91A-2D3E18F7D96C}"/>
              </a:ext>
            </a:extLst>
          </p:cNvPr>
          <p:cNvSpPr/>
          <p:nvPr/>
        </p:nvSpPr>
        <p:spPr>
          <a:xfrm>
            <a:off x="7747647" y="5431122"/>
            <a:ext cx="141733" cy="14173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51">
            <a:extLst>
              <a:ext uri="{FF2B5EF4-FFF2-40B4-BE49-F238E27FC236}">
                <a16:creationId xmlns:a16="http://schemas.microsoft.com/office/drawing/2014/main" id="{77732E19-1CDC-4691-BDDA-16C8551754E1}"/>
              </a:ext>
            </a:extLst>
          </p:cNvPr>
          <p:cNvSpPr/>
          <p:nvPr/>
        </p:nvSpPr>
        <p:spPr>
          <a:xfrm>
            <a:off x="7747647" y="5998057"/>
            <a:ext cx="141733" cy="14173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BBC2E161-D56F-42AD-8D2B-07BE3738FC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14584" y="7757412"/>
            <a:ext cx="3484866" cy="2487386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46AF6147-0B49-4510-B42D-365704DED7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35668" y="7765414"/>
            <a:ext cx="4912235" cy="250728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BDC229F-9A1A-49B9-8A1E-E104C358BB95}"/>
              </a:ext>
            </a:extLst>
          </p:cNvPr>
          <p:cNvSpPr txBox="1"/>
          <p:nvPr/>
        </p:nvSpPr>
        <p:spPr>
          <a:xfrm>
            <a:off x="6732378" y="7759319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53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22A316-D31E-42F1-A9C0-D36CDA31EB48}"/>
              </a:ext>
            </a:extLst>
          </p:cNvPr>
          <p:cNvSpPr txBox="1"/>
          <p:nvPr/>
        </p:nvSpPr>
        <p:spPr>
          <a:xfrm>
            <a:off x="8098737" y="8096888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93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3D6818-5274-4ED8-94B0-5DEFCD52AFEE}"/>
              </a:ext>
            </a:extLst>
          </p:cNvPr>
          <p:cNvSpPr txBox="1"/>
          <p:nvPr/>
        </p:nvSpPr>
        <p:spPr>
          <a:xfrm>
            <a:off x="7120001" y="8466754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65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DEBA83A-D773-48A7-8792-6099826D498A}"/>
              </a:ext>
            </a:extLst>
          </p:cNvPr>
          <p:cNvSpPr txBox="1"/>
          <p:nvPr/>
        </p:nvSpPr>
        <p:spPr>
          <a:xfrm>
            <a:off x="5122476" y="8778875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7DF6E1B-D582-495A-97B5-576BE19C66CB}"/>
              </a:ext>
            </a:extLst>
          </p:cNvPr>
          <p:cNvSpPr txBox="1"/>
          <p:nvPr/>
        </p:nvSpPr>
        <p:spPr>
          <a:xfrm>
            <a:off x="7799488" y="9168504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85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7CFD24-11FC-4D91-AF69-68C1EE9D0478}"/>
              </a:ext>
            </a:extLst>
          </p:cNvPr>
          <p:cNvSpPr txBox="1"/>
          <p:nvPr/>
        </p:nvSpPr>
        <p:spPr>
          <a:xfrm>
            <a:off x="5685039" y="950798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F418EDF-5B8B-40FC-863C-460801BD153D}"/>
              </a:ext>
            </a:extLst>
          </p:cNvPr>
          <p:cNvSpPr txBox="1"/>
          <p:nvPr/>
        </p:nvSpPr>
        <p:spPr>
          <a:xfrm>
            <a:off x="7938434" y="9877312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88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1642120-6705-4470-A4CE-528EA941E12B}"/>
              </a:ext>
            </a:extLst>
          </p:cNvPr>
          <p:cNvSpPr txBox="1"/>
          <p:nvPr/>
        </p:nvSpPr>
        <p:spPr>
          <a:xfrm>
            <a:off x="10415923" y="7756668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39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688BAB0-56DF-4F8E-89C7-125BDB78387C}"/>
              </a:ext>
            </a:extLst>
          </p:cNvPr>
          <p:cNvSpPr txBox="1"/>
          <p:nvPr/>
        </p:nvSpPr>
        <p:spPr>
          <a:xfrm>
            <a:off x="12837208" y="8103121"/>
            <a:ext cx="720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100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3401E90-F59F-494C-9D01-311C6216C045}"/>
              </a:ext>
            </a:extLst>
          </p:cNvPr>
          <p:cNvSpPr txBox="1"/>
          <p:nvPr/>
        </p:nvSpPr>
        <p:spPr>
          <a:xfrm>
            <a:off x="9657653" y="8475571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A8ED6E8-0CA3-4D6B-B3BC-7537C086B582}"/>
              </a:ext>
            </a:extLst>
          </p:cNvPr>
          <p:cNvSpPr txBox="1"/>
          <p:nvPr/>
        </p:nvSpPr>
        <p:spPr>
          <a:xfrm>
            <a:off x="11652778" y="8826390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71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985E08C-6254-4EBC-9B43-5EB559838DBF}"/>
              </a:ext>
            </a:extLst>
          </p:cNvPr>
          <p:cNvSpPr txBox="1"/>
          <p:nvPr/>
        </p:nvSpPr>
        <p:spPr>
          <a:xfrm>
            <a:off x="10871677" y="9185771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52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F6CE1F-403A-4D4E-9CC5-ECBC5BA14286}"/>
              </a:ext>
            </a:extLst>
          </p:cNvPr>
          <p:cNvSpPr txBox="1"/>
          <p:nvPr/>
        </p:nvSpPr>
        <p:spPr>
          <a:xfrm>
            <a:off x="12719050" y="9540875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96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5A9A103-094F-4DFE-B1B0-CCE843030C03}"/>
              </a:ext>
            </a:extLst>
          </p:cNvPr>
          <p:cNvSpPr txBox="1"/>
          <p:nvPr/>
        </p:nvSpPr>
        <p:spPr>
          <a:xfrm>
            <a:off x="10221846" y="9903369"/>
            <a:ext cx="50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>
                <a:solidFill>
                  <a:prstClr val="white">
                    <a:lumMod val="50000"/>
                  </a:prstClr>
                </a:solidFill>
                <a:latin typeface="Calibri"/>
              </a:rPr>
              <a:t>35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302D46-5369-6A28-317D-3C2C7A825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7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3E5DB-327C-A224-C682-31595D1B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CD828-88D8-8737-6E38-40054F9EE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4F322-B488-BA96-3F8A-B94E97F3B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74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D022-C801-70F1-B035-3BA620169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F94DB-A05E-2367-5351-E0BE4639A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3031BD-8C72-B634-C1F2-ADC2B9B8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DA78E825-10B2-B21A-13D7-17F0688826C2}"/>
              </a:ext>
            </a:extLst>
          </p:cNvPr>
          <p:cNvSpPr/>
          <p:nvPr/>
        </p:nvSpPr>
        <p:spPr>
          <a:xfrm>
            <a:off x="2957063" y="5665655"/>
            <a:ext cx="3469417" cy="409888"/>
          </a:xfrm>
          <a:prstGeom prst="wedgeRectCallout">
            <a:avLst>
              <a:gd name="adj1" fmla="val -20441"/>
              <a:gd name="adj2" fmla="val 96885"/>
            </a:avLst>
          </a:prstGeom>
          <a:solidFill>
            <a:srgbClr val="09E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n-US" sz="1979" b="1" dirty="0">
                <a:solidFill>
                  <a:prstClr val="white"/>
                </a:solidFill>
                <a:latin typeface="Calibri" panose="020F0502020204030204"/>
              </a:rPr>
              <a:t>Export to Excel | Word | PDF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6E36766A-D4C8-C8E5-3FBF-3E06E4419B42}"/>
              </a:ext>
            </a:extLst>
          </p:cNvPr>
          <p:cNvSpPr/>
          <p:nvPr/>
        </p:nvSpPr>
        <p:spPr>
          <a:xfrm>
            <a:off x="9991136" y="685767"/>
            <a:ext cx="426450" cy="361483"/>
          </a:xfrm>
          <a:prstGeom prst="upArrow">
            <a:avLst/>
          </a:prstGeom>
          <a:solidFill>
            <a:srgbClr val="0AE2B5"/>
          </a:solidFill>
          <a:ln>
            <a:solidFill>
              <a:srgbClr val="0AE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en-US" sz="2968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6814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23">
            <a:extLst>
              <a:ext uri="{FF2B5EF4-FFF2-40B4-BE49-F238E27FC236}">
                <a16:creationId xmlns:a16="http://schemas.microsoft.com/office/drawing/2014/main" id="{06926151-860E-4B1F-BF06-438698952608}"/>
              </a:ext>
            </a:extLst>
          </p:cNvPr>
          <p:cNvSpPr txBox="1">
            <a:spLocks/>
          </p:cNvSpPr>
          <p:nvPr/>
        </p:nvSpPr>
        <p:spPr>
          <a:xfrm>
            <a:off x="616890" y="613958"/>
            <a:ext cx="18870320" cy="607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699" defTabSz="914288">
              <a:defRPr/>
            </a:pPr>
            <a:r>
              <a:rPr lang="en-US" sz="3949"/>
              <a:t>Detailed PASS/FAIL reporting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A39CD515-6E96-416A-9A8D-E8D76FA6F017}"/>
              </a:ext>
            </a:extLst>
          </p:cNvPr>
          <p:cNvSpPr/>
          <p:nvPr/>
        </p:nvSpPr>
        <p:spPr>
          <a:xfrm>
            <a:off x="13000642" y="696778"/>
            <a:ext cx="6757519" cy="259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507846"/>
            <a:endParaRPr sz="18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C2D9533-B37F-4AD3-99D2-B04752BF527F}"/>
              </a:ext>
            </a:extLst>
          </p:cNvPr>
          <p:cNvSpPr txBox="1">
            <a:spLocks/>
          </p:cNvSpPr>
          <p:nvPr/>
        </p:nvSpPr>
        <p:spPr>
          <a:xfrm>
            <a:off x="2" y="10695393"/>
            <a:ext cx="20104100" cy="49047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507846"/>
            <a:r>
              <a:rPr lang="en-US" sz="1600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©2023 – Proprietary and Confidential Information of Continuity Software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5197F-3E83-4885-9058-3F6A5DB20A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83" y="1362718"/>
            <a:ext cx="7554501" cy="9007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713E31-1D41-4D22-A498-586B812D0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79" y="1510231"/>
            <a:ext cx="7554501" cy="9007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84882F-F33E-461B-BBDB-3125A74EF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09" y="1643089"/>
            <a:ext cx="7554501" cy="9007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CC37C3-87D0-4930-992D-8E8CE031C6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0064" y="1368388"/>
            <a:ext cx="7412505" cy="8960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B2B11B-6831-405A-90BF-C4CC6AC41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3664" y="1511989"/>
            <a:ext cx="7412505" cy="8960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CC9B76-9F23-40A7-B203-6BB25C5EB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7261" y="1655589"/>
            <a:ext cx="7412505" cy="89607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140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21E1-F87E-E334-B1B5-6253452C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EC418-A3C0-4235-386A-480A69AAB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6979E-E237-435B-DD6B-4A062FC7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2B4AD1FE-2ABA-2E53-3FF0-6A2DF57B9A63}"/>
              </a:ext>
            </a:extLst>
          </p:cNvPr>
          <p:cNvSpPr/>
          <p:nvPr/>
        </p:nvSpPr>
        <p:spPr>
          <a:xfrm>
            <a:off x="6137834" y="685767"/>
            <a:ext cx="426450" cy="361483"/>
          </a:xfrm>
          <a:prstGeom prst="upArrow">
            <a:avLst/>
          </a:prstGeom>
          <a:solidFill>
            <a:srgbClr val="0AE2B5"/>
          </a:solidFill>
          <a:ln>
            <a:solidFill>
              <a:srgbClr val="0AE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en-US" sz="2968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3846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9783A7-A85C-C070-C766-C85A2F60E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28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A86F-ABF8-FB84-9309-8FC772E9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2B6B7-033A-1714-5609-42DB02BE4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E67E-F05E-064D-9D73-980CE117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23" y="394581"/>
            <a:ext cx="15486609" cy="8711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1E1104-BC95-D132-E0A6-D06E61F6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770" y="2203553"/>
            <a:ext cx="15486609" cy="8711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5502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A86F-ABF8-FB84-9309-8FC772E91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2B6B7-033A-1714-5609-42DB02BE4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96C6A-B836-5DD8-B56A-BA60A2DC2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94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3406F8-9836-B871-6164-9F2FBF67C5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6"/>
          <a:stretch/>
        </p:blipFill>
        <p:spPr>
          <a:xfrm>
            <a:off x="1197037" y="1683170"/>
            <a:ext cx="17808144" cy="8460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7FEC8-4A8A-926F-59D2-B679D9C158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5936" dirty="0"/>
              <a:t>Compliance</a:t>
            </a:r>
            <a:r>
              <a:rPr lang="en-US" dirty="0"/>
              <a:t> </a:t>
            </a:r>
            <a:r>
              <a:rPr lang="en-US" sz="5936" dirty="0"/>
              <a:t>View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42CAE0E-2C79-B4D2-DBF4-3B7668171703}"/>
              </a:ext>
            </a:extLst>
          </p:cNvPr>
          <p:cNvSpPr/>
          <p:nvPr/>
        </p:nvSpPr>
        <p:spPr>
          <a:xfrm>
            <a:off x="11821336" y="2650981"/>
            <a:ext cx="1551724" cy="322055"/>
          </a:xfrm>
          <a:prstGeom prst="wedgeRectCallout">
            <a:avLst>
              <a:gd name="adj1" fmla="val 38428"/>
              <a:gd name="adj2" fmla="val 8724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n-US" sz="1979" b="1" dirty="0">
                <a:solidFill>
                  <a:prstClr val="white"/>
                </a:solidFill>
                <a:latin typeface="Inter Light"/>
              </a:rPr>
              <a:t>Pass Count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1F0002F6-B415-709C-D0CB-3A814B46EB62}"/>
              </a:ext>
            </a:extLst>
          </p:cNvPr>
          <p:cNvSpPr/>
          <p:nvPr/>
        </p:nvSpPr>
        <p:spPr>
          <a:xfrm>
            <a:off x="13492610" y="2653418"/>
            <a:ext cx="1551724" cy="319619"/>
          </a:xfrm>
          <a:prstGeom prst="wedgeRectCallout">
            <a:avLst>
              <a:gd name="adj1" fmla="val -32537"/>
              <a:gd name="adj2" fmla="val 9179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r>
              <a:rPr lang="en-US" sz="1979" b="1" dirty="0">
                <a:solidFill>
                  <a:prstClr val="white"/>
                </a:solidFill>
                <a:latin typeface="Inter Light"/>
              </a:rPr>
              <a:t>Fail Count</a:t>
            </a:r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E48C0FE2-3169-A83E-4261-44987CA6B2AD}"/>
              </a:ext>
            </a:extLst>
          </p:cNvPr>
          <p:cNvSpPr/>
          <p:nvPr/>
        </p:nvSpPr>
        <p:spPr>
          <a:xfrm>
            <a:off x="8795386" y="2420067"/>
            <a:ext cx="426450" cy="361483"/>
          </a:xfrm>
          <a:prstGeom prst="upArrow">
            <a:avLst/>
          </a:prstGeom>
          <a:solidFill>
            <a:srgbClr val="0AE2B5"/>
          </a:solidFill>
          <a:ln>
            <a:solidFill>
              <a:srgbClr val="0AE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en-US" sz="2968">
              <a:solidFill>
                <a:prstClr val="white"/>
              </a:solidFill>
              <a:latin typeface="Inter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67A68F-776B-38FF-7CBC-CB58E1286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410" b="18868"/>
          <a:stretch/>
        </p:blipFill>
        <p:spPr>
          <a:xfrm>
            <a:off x="4916628" y="2600808"/>
            <a:ext cx="14939920" cy="8460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6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">
            <a:extLst>
              <a:ext uri="{FF2B5EF4-FFF2-40B4-BE49-F238E27FC236}">
                <a16:creationId xmlns:a16="http://schemas.microsoft.com/office/drawing/2014/main" id="{F1FE012B-718E-4B83-B604-EE836B9FBB88}"/>
              </a:ext>
            </a:extLst>
          </p:cNvPr>
          <p:cNvSpPr/>
          <p:nvPr/>
        </p:nvSpPr>
        <p:spPr>
          <a:xfrm>
            <a:off x="13000848" y="696429"/>
            <a:ext cx="6757993" cy="259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92C61F2-8C2A-4C43-8D9E-8EC7C1EAB6A6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Compliance Status Report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4198424-8DD1-483F-8551-49539E65B137}"/>
              </a:ext>
            </a:extLst>
          </p:cNvPr>
          <p:cNvSpPr txBox="1">
            <a:spLocks/>
          </p:cNvSpPr>
          <p:nvPr/>
        </p:nvSpPr>
        <p:spPr>
          <a:xfrm>
            <a:off x="5557347" y="10481754"/>
            <a:ext cx="8594503" cy="6020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507846">
              <a:defRPr/>
            </a:pPr>
            <a:r>
              <a:rPr lang="en-US" sz="1484" dirty="0">
                <a:solidFill>
                  <a:srgbClr val="737F89">
                    <a:tint val="75000"/>
                  </a:srgbClr>
                </a:solidFill>
                <a:latin typeface="Calibri" panose="020F0502020204030204"/>
              </a:rPr>
              <a:t>©2023 – Proprietary and Confidential Information of Continuity Software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578E6-C77E-4D4A-B0E4-B638801D2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450" y="1463675"/>
            <a:ext cx="6888553" cy="897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CE51F-E0A3-43EA-B58B-D493F2549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450" y="1235075"/>
            <a:ext cx="6922697" cy="9005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92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32B21F24-F532-41D6-A149-115023F5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5782" y="404129"/>
            <a:ext cx="4729989" cy="2888341"/>
          </a:xfrm>
          <a:prstGeom prst="rect">
            <a:avLst/>
          </a:prstGeom>
          <a:solidFill>
            <a:srgbClr val="0E1E75"/>
          </a:solidFill>
        </p:spPr>
      </p:pic>
      <p:pic>
        <p:nvPicPr>
          <p:cNvPr id="9" name="Picture 8" descr="BREAKING NEWS: Suspect confirmed dead in stand-off with law enforcement in  Schleicher County | ConchoValleyHomepage.com">
            <a:extLst>
              <a:ext uri="{FF2B5EF4-FFF2-40B4-BE49-F238E27FC236}">
                <a16:creationId xmlns:a16="http://schemas.microsoft.com/office/drawing/2014/main" id="{4D534220-5295-466F-8700-E3BE5F39D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6" b="21376"/>
          <a:stretch/>
        </p:blipFill>
        <p:spPr bwMode="auto">
          <a:xfrm>
            <a:off x="-63362" y="3613470"/>
            <a:ext cx="11094540" cy="36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REAKING NEWS: Suspect confirmed dead in stand-off with law enforcement in  Schleicher County | ConchoValleyHomepage.com">
            <a:extLst>
              <a:ext uri="{FF2B5EF4-FFF2-40B4-BE49-F238E27FC236}">
                <a16:creationId xmlns:a16="http://schemas.microsoft.com/office/drawing/2014/main" id="{E5EEE441-07D0-489D-9F1E-0D07A67DC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0" t="20766" b="21376"/>
          <a:stretch/>
        </p:blipFill>
        <p:spPr bwMode="auto">
          <a:xfrm>
            <a:off x="11026247" y="3613470"/>
            <a:ext cx="9139826" cy="36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10BF2-AE71-412F-A535-62A7B6BE7BB4}"/>
              </a:ext>
            </a:extLst>
          </p:cNvPr>
          <p:cNvGrpSpPr/>
          <p:nvPr/>
        </p:nvGrpSpPr>
        <p:grpSpPr>
          <a:xfrm>
            <a:off x="10063810" y="4346670"/>
            <a:ext cx="6979452" cy="3056510"/>
            <a:chOff x="55578" y="1052002"/>
            <a:chExt cx="4232643" cy="18535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3F6FE7-1496-41F6-ABCD-4CCF10B96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8" y="1052002"/>
              <a:ext cx="4232643" cy="185359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3316F9-1F6D-4495-8730-BD02153FF0D8}"/>
                </a:ext>
              </a:extLst>
            </p:cNvPr>
            <p:cNvSpPr/>
            <p:nvPr/>
          </p:nvSpPr>
          <p:spPr>
            <a:xfrm>
              <a:off x="233569" y="1945584"/>
              <a:ext cx="3941379" cy="764269"/>
            </a:xfrm>
            <a:prstGeom prst="rect">
              <a:avLst/>
            </a:prstGeom>
          </p:spPr>
          <p:txBody>
            <a:bodyPr wrap="square" lIns="150781" tIns="75390" rIns="150781" bIns="75390" anchor="t">
              <a:spAutoFit/>
            </a:bodyPr>
            <a:lstStyle/>
            <a:p>
              <a:pPr marL="0" marR="0" lvl="0" indent="0" algn="l" defTabSz="2010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+mn-ea"/>
                  <a:cs typeface="Arial"/>
                  <a:sym typeface="Arial"/>
                </a:rPr>
                <a:t>“The ransomware was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+mn-ea"/>
                  <a:cs typeface="Arial"/>
                  <a:sym typeface="Arial"/>
                </a:rPr>
                <a:t>targeting poorly protected Network-Attached Storage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+mn-ea"/>
                  <a:cs typeface="Arial"/>
                  <a:sym typeface="Arial"/>
                </a:rPr>
                <a:t>(NAS) devices. The threat actors exploited known vulnerabilities.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Inter" panose="020B0604020202020204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33243E-734C-42F2-92DF-0AF8CB378C7E}"/>
              </a:ext>
            </a:extLst>
          </p:cNvPr>
          <p:cNvGrpSpPr/>
          <p:nvPr/>
        </p:nvGrpSpPr>
        <p:grpSpPr>
          <a:xfrm>
            <a:off x="13739826" y="7351050"/>
            <a:ext cx="6499170" cy="3522551"/>
            <a:chOff x="7931931" y="4408794"/>
            <a:chExt cx="3941379" cy="18106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3D14DF-FA21-478B-B0AF-818DC715D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1931" y="4408794"/>
              <a:ext cx="3941379" cy="18106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8EF3C-CF39-4027-9EBD-1F9302A03B3D}"/>
                </a:ext>
              </a:extLst>
            </p:cNvPr>
            <p:cNvSpPr txBox="1"/>
            <p:nvPr/>
          </p:nvSpPr>
          <p:spPr>
            <a:xfrm>
              <a:off x="8136225" y="5168941"/>
              <a:ext cx="3565689" cy="886317"/>
            </a:xfrm>
            <a:prstGeom prst="rect">
              <a:avLst/>
            </a:prstGeom>
            <a:noFill/>
          </p:spPr>
          <p:txBody>
            <a:bodyPr wrap="square" lIns="150781" tIns="75390" rIns="150781" bIns="75390" rtlCol="0" anchor="t">
              <a:spAutoFit/>
            </a:bodyPr>
            <a:lstStyle/>
            <a:p>
              <a:pPr marL="0" marR="0" lvl="0" indent="0" algn="l" defTabSz="2010400" rtl="0" eaLnBrk="1" fontAlgn="auto" latinLnBrk="0" hangingPunct="1">
                <a:lnSpc>
                  <a:spcPts val="3078"/>
                </a:lnSpc>
                <a:spcBef>
                  <a:spcPts val="1319"/>
                </a:spcBef>
                <a:spcAft>
                  <a:spcPts val="1319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Times New Roman" panose="02020603050405020304" pitchFamily="18" charset="0"/>
                  <a:cs typeface="Arial"/>
                  <a:sym typeface="Arial"/>
                </a:rPr>
                <a:t>“This new ransomware gang is known to seek out and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Times New Roman" panose="02020603050405020304" pitchFamily="18" charset="0"/>
                  <a:cs typeface="Arial"/>
                  <a:sym typeface="Arial"/>
                </a:rPr>
                <a:t>delete any backups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Times New Roman" panose="02020603050405020304" pitchFamily="18" charset="0"/>
                  <a:cs typeface="Arial"/>
                  <a:sym typeface="Arial"/>
                </a:rPr>
                <a:t>to prevent them from being used by the victim to recover their data.”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Calibri" panose="020F0502020204030204" pitchFamily="34" charset="0"/>
                  <a:cs typeface="Arial"/>
                  <a:sym typeface="Arial"/>
                </a:rPr>
                <a:t> 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67F1A2-14FC-4D6C-BC91-E588602D8239}"/>
              </a:ext>
            </a:extLst>
          </p:cNvPr>
          <p:cNvGrpSpPr/>
          <p:nvPr/>
        </p:nvGrpSpPr>
        <p:grpSpPr>
          <a:xfrm>
            <a:off x="13059594" y="1064750"/>
            <a:ext cx="7197675" cy="3522551"/>
            <a:chOff x="310742" y="3907273"/>
            <a:chExt cx="4364983" cy="213622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BA4F7C4-209D-4022-9F44-656130399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42" y="3907273"/>
              <a:ext cx="4364983" cy="213622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2DBCFD-8887-4461-AC7C-B9309A8486AF}"/>
                </a:ext>
              </a:extLst>
            </p:cNvPr>
            <p:cNvSpPr txBox="1"/>
            <p:nvPr/>
          </p:nvSpPr>
          <p:spPr>
            <a:xfrm>
              <a:off x="402050" y="4831751"/>
              <a:ext cx="4107202" cy="95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699" marR="5079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+mn-ea"/>
                  <a:cs typeface="Arial"/>
                  <a:sym typeface="Arial"/>
                </a:rPr>
                <a:t>“The Conti ransomware gang has developed novel tactics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+mn-ea"/>
                  <a:cs typeface="Arial"/>
                  <a:sym typeface="Arial"/>
                </a:rPr>
                <a:t>to demolish backups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+mn-ea"/>
                  <a:cs typeface="Arial"/>
                  <a:sym typeface="Arial"/>
                </a:rPr>
                <a:t>….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Inter" panose="020B0604020202020204" charset="0"/>
                  <a:cs typeface="Arial"/>
                  <a:sym typeface="Arial"/>
                </a:rPr>
                <a:t>According to 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nter" panose="020B0604020202020204"/>
                  <a:ea typeface="+mn-ea"/>
                  <a:cs typeface="Arial"/>
                  <a:sym typeface="Arial"/>
                </a:rPr>
                <a:t>Palo Alto Networks; “it’s one of the most ruthless of the dozens of ransomware gangs that we follow.”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B0604020202020204"/>
                <a:ea typeface="Inter" panose="020B0604020202020204" charset="0"/>
                <a:cs typeface="Arial"/>
                <a:sym typeface="Arial"/>
              </a:endParaRPr>
            </a:p>
          </p:txBody>
        </p:sp>
      </p:grpSp>
      <p:pic>
        <p:nvPicPr>
          <p:cNvPr id="27" name="Picture 2" descr="Threatpost | The first stop for security news">
            <a:extLst>
              <a:ext uri="{FF2B5EF4-FFF2-40B4-BE49-F238E27FC236}">
                <a16:creationId xmlns:a16="http://schemas.microsoft.com/office/drawing/2014/main" id="{3E4E68C2-5C72-4CDD-8A58-CDFC4837E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3" b="23374"/>
          <a:stretch/>
        </p:blipFill>
        <p:spPr bwMode="auto">
          <a:xfrm>
            <a:off x="15035112" y="1707387"/>
            <a:ext cx="3122693" cy="83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ecurity Affairs - Read, think, share … Security is everyone&amp;#39;s  responsibilitySecurity Affairs">
            <a:extLst>
              <a:ext uri="{FF2B5EF4-FFF2-40B4-BE49-F238E27FC236}">
                <a16:creationId xmlns:a16="http://schemas.microsoft.com/office/drawing/2014/main" id="{59D98093-06D7-4D53-8835-17F6D423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51" y="4394601"/>
            <a:ext cx="3293962" cy="18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BLEEPINGCOMPUTER - Fake Microsoft Store, Spotify sites spread info-stealing  malware - CISO2CISO CYBER SECURITY GROUP">
            <a:extLst>
              <a:ext uri="{FF2B5EF4-FFF2-40B4-BE49-F238E27FC236}">
                <a16:creationId xmlns:a16="http://schemas.microsoft.com/office/drawing/2014/main" id="{ED83B64A-9F55-47CE-AC1C-E455C4D66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9" t="30028" r="24687" b="33423"/>
          <a:stretch/>
        </p:blipFill>
        <p:spPr bwMode="auto">
          <a:xfrm>
            <a:off x="16160735" y="7776111"/>
            <a:ext cx="1762775" cy="9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633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7FEC8-4A8A-926F-59D2-B679D9C158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5936" dirty="0"/>
              <a:t>Storage/Backup Asset Inventory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8F7291-803F-EDCB-0D20-8CB48B3B7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09"/>
          <a:stretch/>
        </p:blipFill>
        <p:spPr>
          <a:xfrm>
            <a:off x="1197037" y="1718142"/>
            <a:ext cx="17808144" cy="8603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1E937B9B-DEBE-B273-E3AB-F05074A1FE05}"/>
              </a:ext>
            </a:extLst>
          </p:cNvPr>
          <p:cNvSpPr/>
          <p:nvPr/>
        </p:nvSpPr>
        <p:spPr>
          <a:xfrm>
            <a:off x="9027861" y="2420064"/>
            <a:ext cx="426450" cy="361483"/>
          </a:xfrm>
          <a:prstGeom prst="upArrow">
            <a:avLst/>
          </a:prstGeom>
          <a:solidFill>
            <a:srgbClr val="0AE2B5"/>
          </a:solidFill>
          <a:ln>
            <a:solidFill>
              <a:srgbClr val="0AE2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07846"/>
            <a:endParaRPr lang="en-US" sz="2968">
              <a:solidFill>
                <a:prstClr val="white"/>
              </a:solidFill>
              <a:latin typeface="Inter Light"/>
            </a:endParaRPr>
          </a:p>
        </p:txBody>
      </p:sp>
    </p:spTree>
    <p:extLst>
      <p:ext uri="{BB962C8B-B14F-4D97-AF65-F5344CB8AC3E}">
        <p14:creationId xmlns:p14="http://schemas.microsoft.com/office/powerpoint/2010/main" val="3394330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7FEC8-4A8A-926F-59D2-B679D9C158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5936" dirty="0"/>
              <a:t>Configuration Change Tracking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53A6CF-3D89-9DAE-60F6-2F6DC34E4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037" y="1781563"/>
            <a:ext cx="18288000" cy="8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127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7FEC8-4A8A-926F-59D2-B679D9C158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sz="5936" dirty="0"/>
              <a:t>ITSM Integration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71513-2D15-942B-308D-A1C8E7E2C3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303935-BE77-AE4F-14EC-4657C13D85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33"/>
          <a:stretch/>
        </p:blipFill>
        <p:spPr>
          <a:xfrm>
            <a:off x="1197037" y="1735062"/>
            <a:ext cx="17808144" cy="857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79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D9288E-5107-A3D9-EDCF-EA735354B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78F65-5815-49C0-6D45-96EB1D8F2A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A4337-1D45-E6B4-59F5-AFB9B7A7DCD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4EC87-84D1-BAD3-51B9-E6542099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511175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64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AB10A76-62CA-4D90-853B-75109E128AB2}"/>
              </a:ext>
            </a:extLst>
          </p:cNvPr>
          <p:cNvSpPr/>
          <p:nvPr/>
        </p:nvSpPr>
        <p:spPr>
          <a:xfrm>
            <a:off x="1207806" y="2839962"/>
            <a:ext cx="6566558" cy="2673438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47" name="object 4">
            <a:extLst>
              <a:ext uri="{FF2B5EF4-FFF2-40B4-BE49-F238E27FC236}">
                <a16:creationId xmlns:a16="http://schemas.microsoft.com/office/drawing/2014/main" id="{692C61F2-8C2A-4C43-8D9E-8EC7C1EAB6A6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spc="-5"/>
              <a:t>How It Works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A723B3-B157-45ED-BBDF-085C3BC83631}"/>
              </a:ext>
            </a:extLst>
          </p:cNvPr>
          <p:cNvSpPr txBox="1">
            <a:spLocks/>
          </p:cNvSpPr>
          <p:nvPr/>
        </p:nvSpPr>
        <p:spPr>
          <a:xfrm>
            <a:off x="5557347" y="10481754"/>
            <a:ext cx="8594503" cy="6020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84" dirty="0">
                <a:solidFill>
                  <a:schemeClr val="tx1">
                    <a:tint val="75000"/>
                  </a:schemeClr>
                </a:solidFill>
              </a:rPr>
              <a:t>©2023 – Proprietary and Confidential Information of Continuity Software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23366E8-E3A0-48DF-8939-C018D7483AEB}"/>
              </a:ext>
            </a:extLst>
          </p:cNvPr>
          <p:cNvSpPr/>
          <p:nvPr/>
        </p:nvSpPr>
        <p:spPr>
          <a:xfrm>
            <a:off x="5783062" y="696607"/>
            <a:ext cx="13974359" cy="259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50CCE5-DB8C-480B-8EAD-44053E5AEDED}"/>
              </a:ext>
            </a:extLst>
          </p:cNvPr>
          <p:cNvSpPr/>
          <p:nvPr/>
        </p:nvSpPr>
        <p:spPr>
          <a:xfrm>
            <a:off x="12214047" y="6631469"/>
            <a:ext cx="6707197" cy="2820129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18FF5-EE99-4F5B-A125-D2C87B4A92C4}"/>
              </a:ext>
            </a:extLst>
          </p:cNvPr>
          <p:cNvSpPr/>
          <p:nvPr/>
        </p:nvSpPr>
        <p:spPr>
          <a:xfrm>
            <a:off x="8901282" y="2717175"/>
            <a:ext cx="5171509" cy="3169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2968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28C1D-EB9F-469D-8C4A-64EA0D8F3401}"/>
              </a:ext>
            </a:extLst>
          </p:cNvPr>
          <p:cNvSpPr/>
          <p:nvPr/>
        </p:nvSpPr>
        <p:spPr>
          <a:xfrm>
            <a:off x="11924563" y="2839962"/>
            <a:ext cx="6996682" cy="2673438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9E551E-FE3B-4D5C-89A9-24C8BD3F9AC4}"/>
              </a:ext>
            </a:extLst>
          </p:cNvPr>
          <p:cNvSpPr/>
          <p:nvPr/>
        </p:nvSpPr>
        <p:spPr>
          <a:xfrm>
            <a:off x="1208556" y="6631469"/>
            <a:ext cx="6565807" cy="2820129"/>
          </a:xfrm>
          <a:prstGeom prst="rect">
            <a:avLst/>
          </a:prstGeom>
          <a:solidFill>
            <a:srgbClr val="0D1E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35CE56-FF96-43F4-8794-F6F50C6A5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3908" y="3803791"/>
            <a:ext cx="1864325" cy="15463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A9C6571-E1C6-4588-A32D-0483DACA0F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07654" y="5205536"/>
            <a:ext cx="1740682" cy="174068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7B0362A-BEDF-4807-947B-4CE9198FC4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96515" y="2717174"/>
            <a:ext cx="7511071" cy="68020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9A622F-1EFE-4317-8080-7DF934945A5A}"/>
              </a:ext>
            </a:extLst>
          </p:cNvPr>
          <p:cNvSpPr/>
          <p:nvPr/>
        </p:nvSpPr>
        <p:spPr>
          <a:xfrm>
            <a:off x="6182717" y="2830233"/>
            <a:ext cx="3377853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</a:rPr>
              <a:t>Collect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FEE40-27D4-4D78-B7D2-47CA61C239A8}"/>
              </a:ext>
            </a:extLst>
          </p:cNvPr>
          <p:cNvSpPr/>
          <p:nvPr/>
        </p:nvSpPr>
        <p:spPr>
          <a:xfrm>
            <a:off x="10279969" y="2783579"/>
            <a:ext cx="3527617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8C1ADF-430D-44B3-8921-C8FAE22B3843}"/>
              </a:ext>
            </a:extLst>
          </p:cNvPr>
          <p:cNvSpPr/>
          <p:nvPr/>
        </p:nvSpPr>
        <p:spPr>
          <a:xfrm>
            <a:off x="6295434" y="8929003"/>
            <a:ext cx="3443820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Visualize &amp; track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C506EE1B-E13E-4D6E-ABDF-468AE08C2E6D}"/>
              </a:ext>
            </a:extLst>
          </p:cNvPr>
          <p:cNvSpPr txBox="1">
            <a:spLocks/>
          </p:cNvSpPr>
          <p:nvPr/>
        </p:nvSpPr>
        <p:spPr>
          <a:xfrm>
            <a:off x="1205249" y="2925803"/>
            <a:ext cx="5059194" cy="2597325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Daily collection of configuration from all converged / storage / backup layers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Non-intrusive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b="1" kern="0">
                <a:solidFill>
                  <a:schemeClr val="bg1"/>
                </a:solidFill>
                <a:latin typeface="Open Sans Light" panose="020B0306030504020204"/>
              </a:rPr>
              <a:t>Agentless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b="1" kern="0">
                <a:solidFill>
                  <a:schemeClr val="bg1"/>
                </a:solidFill>
                <a:latin typeface="Open Sans Light" panose="020B0306030504020204"/>
              </a:rPr>
              <a:t>On-Prem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C7484B0-8136-4C56-9A2A-97E0581FEA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07511" y="3771997"/>
            <a:ext cx="1464234" cy="14392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1569764-381A-4912-B89C-BBBADEB153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40501" y="4834246"/>
            <a:ext cx="2475568" cy="24875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DCC9A59-B02D-444C-A357-44D32E7EBFAD}"/>
              </a:ext>
            </a:extLst>
          </p:cNvPr>
          <p:cNvGrpSpPr/>
          <p:nvPr/>
        </p:nvGrpSpPr>
        <p:grpSpPr>
          <a:xfrm>
            <a:off x="9356204" y="3388974"/>
            <a:ext cx="627152" cy="627152"/>
            <a:chOff x="5521074" y="2190790"/>
            <a:chExt cx="380332" cy="38033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2426B6-01EF-414C-B18A-383971FD29D2}"/>
                </a:ext>
              </a:extLst>
            </p:cNvPr>
            <p:cNvSpPr/>
            <p:nvPr/>
          </p:nvSpPr>
          <p:spPr>
            <a:xfrm>
              <a:off x="5521074" y="2190790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AC71775-2946-4150-AB5A-A7D99A8A01EE}"/>
                </a:ext>
              </a:extLst>
            </p:cNvPr>
            <p:cNvSpPr txBox="1"/>
            <p:nvPr/>
          </p:nvSpPr>
          <p:spPr>
            <a:xfrm>
              <a:off x="5556287" y="222118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2B692D-A215-4B52-8B84-C4E9EAA3C524}"/>
              </a:ext>
            </a:extLst>
          </p:cNvPr>
          <p:cNvGrpSpPr/>
          <p:nvPr/>
        </p:nvGrpSpPr>
        <p:grpSpPr>
          <a:xfrm>
            <a:off x="12647086" y="5375499"/>
            <a:ext cx="627152" cy="627152"/>
            <a:chOff x="7377034" y="3159511"/>
            <a:chExt cx="380332" cy="38033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C6B0A90-9DC0-4520-BE9E-1BDBC00551F3}"/>
                </a:ext>
              </a:extLst>
            </p:cNvPr>
            <p:cNvSpPr/>
            <p:nvPr/>
          </p:nvSpPr>
          <p:spPr>
            <a:xfrm>
              <a:off x="7377034" y="3159511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E2C6A5-2B4A-4B2D-A957-EE5779BE7659}"/>
                </a:ext>
              </a:extLst>
            </p:cNvPr>
            <p:cNvSpPr txBox="1"/>
            <p:nvPr/>
          </p:nvSpPr>
          <p:spPr>
            <a:xfrm>
              <a:off x="7404137" y="319273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F9C40F-1AB8-4432-BF6B-F905CA659117}"/>
              </a:ext>
            </a:extLst>
          </p:cNvPr>
          <p:cNvGrpSpPr/>
          <p:nvPr/>
        </p:nvGrpSpPr>
        <p:grpSpPr>
          <a:xfrm>
            <a:off x="6786812" y="6201408"/>
            <a:ext cx="627152" cy="627152"/>
            <a:chOff x="4436388" y="4078234"/>
            <a:chExt cx="380332" cy="38033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6CDDB7D-F92D-4045-B688-CBFF24F216E6}"/>
                </a:ext>
              </a:extLst>
            </p:cNvPr>
            <p:cNvSpPr/>
            <p:nvPr/>
          </p:nvSpPr>
          <p:spPr>
            <a:xfrm>
              <a:off x="4436388" y="4078234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BE6AD44-846E-4525-A48D-2CC2892ABEAF}"/>
                </a:ext>
              </a:extLst>
            </p:cNvPr>
            <p:cNvSpPr txBox="1"/>
            <p:nvPr/>
          </p:nvSpPr>
          <p:spPr>
            <a:xfrm>
              <a:off x="4460912" y="410713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4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BA6C87-6F8F-45C7-B505-A652A7E4B9C3}"/>
              </a:ext>
            </a:extLst>
          </p:cNvPr>
          <p:cNvGrpSpPr/>
          <p:nvPr/>
        </p:nvGrpSpPr>
        <p:grpSpPr>
          <a:xfrm>
            <a:off x="10109048" y="8181757"/>
            <a:ext cx="627152" cy="627152"/>
            <a:chOff x="6462634" y="5078846"/>
            <a:chExt cx="380332" cy="38033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D796AAC-3F39-4F80-98DC-66A779EC775A}"/>
                </a:ext>
              </a:extLst>
            </p:cNvPr>
            <p:cNvSpPr/>
            <p:nvPr/>
          </p:nvSpPr>
          <p:spPr>
            <a:xfrm>
              <a:off x="6462634" y="5078846"/>
              <a:ext cx="380332" cy="3803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68" b="1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9D6BAF-DF2E-4157-AF6B-78B1A073CAA4}"/>
                </a:ext>
              </a:extLst>
            </p:cNvPr>
            <p:cNvSpPr txBox="1"/>
            <p:nvPr/>
          </p:nvSpPr>
          <p:spPr>
            <a:xfrm>
              <a:off x="6499262" y="5116780"/>
              <a:ext cx="309906" cy="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9" b="1">
                  <a:solidFill>
                    <a:schemeClr val="bg1"/>
                  </a:solidFill>
                  <a:latin typeface="Open Sans "/>
                </a:rPr>
                <a:t>3</a:t>
              </a:r>
            </a:p>
          </p:txBody>
        </p:sp>
      </p:grp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5468DEA9-1871-45F1-AC3A-DBF8E8EDBA55}"/>
              </a:ext>
            </a:extLst>
          </p:cNvPr>
          <p:cNvSpPr txBox="1">
            <a:spLocks/>
          </p:cNvSpPr>
          <p:nvPr/>
        </p:nvSpPr>
        <p:spPr>
          <a:xfrm>
            <a:off x="13926912" y="6814151"/>
            <a:ext cx="5071421" cy="2484392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Guttman Mantova" panose="02010401010101010101" pitchFamily="2" charset="-79"/>
              <a:buChar char="»"/>
              <a:defRPr sz="2000" kern="1200">
                <a:solidFill>
                  <a:srgbClr val="1B3E4C"/>
                </a:solidFill>
                <a:latin typeface="Open Sans 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B3E4C"/>
              </a:buClr>
              <a:buFontTx/>
              <a:buChar char="›"/>
              <a:defRPr sz="1800" kern="1200">
                <a:solidFill>
                  <a:schemeClr val="accent2"/>
                </a:solidFill>
                <a:latin typeface="Open Sans "/>
                <a:ea typeface="+mn-ea"/>
                <a:cs typeface="+mn-cs"/>
              </a:defRPr>
            </a:lvl2pPr>
            <a:lvl3pPr marL="6270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8096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979488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Sends actionable alerts to appropriate teams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Suggests remedial steps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Integrates with existing management systems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E6FD62-A001-4624-B40E-2C147FE64D26}"/>
              </a:ext>
            </a:extLst>
          </p:cNvPr>
          <p:cNvSpPr/>
          <p:nvPr/>
        </p:nvSpPr>
        <p:spPr>
          <a:xfrm>
            <a:off x="10388814" y="8933151"/>
            <a:ext cx="3363633" cy="447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9">
                <a:solidFill>
                  <a:schemeClr val="bg1"/>
                </a:solidFill>
                <a:latin typeface="Open Sans" panose="020B0606030504020204" pitchFamily="34" charset="0"/>
              </a:rPr>
              <a:t>Prescribe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55B40811-4531-42C2-89F5-8A4C5F064C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517615" y="7319447"/>
            <a:ext cx="1217940" cy="121794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86C5B773-3652-4671-9348-B511A7532C1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153987" y="3723026"/>
            <a:ext cx="1836249" cy="1325504"/>
          </a:xfrm>
          <a:prstGeom prst="rect">
            <a:avLst/>
          </a:prstGeom>
        </p:spPr>
      </p:pic>
      <p:sp>
        <p:nvSpPr>
          <p:cNvPr id="40" name="Content Placeholder 10">
            <a:extLst>
              <a:ext uri="{FF2B5EF4-FFF2-40B4-BE49-F238E27FC236}">
                <a16:creationId xmlns:a16="http://schemas.microsoft.com/office/drawing/2014/main" id="{0DEC0A97-80CF-4F36-91A5-4703468BDB87}"/>
              </a:ext>
            </a:extLst>
          </p:cNvPr>
          <p:cNvSpPr txBox="1">
            <a:spLocks/>
          </p:cNvSpPr>
          <p:nvPr/>
        </p:nvSpPr>
        <p:spPr>
          <a:xfrm>
            <a:off x="1250400" y="6798767"/>
            <a:ext cx="4982209" cy="2484392"/>
          </a:xfrm>
          <a:prstGeom prst="rect">
            <a:avLst/>
          </a:prstGeom>
        </p:spPr>
        <p:txBody>
          <a:bodyPr vert="horz" lIns="150781" tIns="75390" rIns="150781" bIns="753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Font typeface="Guttman Mantova" panose="02010401010101010101" pitchFamily="2" charset="-79"/>
              <a:buChar char="»"/>
              <a:defRPr sz="2000" kern="1200">
                <a:solidFill>
                  <a:srgbClr val="1B3E4C"/>
                </a:solidFill>
                <a:latin typeface="Open Sans "/>
                <a:ea typeface="+mn-ea"/>
                <a:cs typeface="+mn-cs"/>
              </a:defRPr>
            </a:lvl1pPr>
            <a:lvl2pPr marL="444500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B3E4C"/>
              </a:buClr>
              <a:buFontTx/>
              <a:buChar char="›"/>
              <a:defRPr sz="1800" kern="1200">
                <a:solidFill>
                  <a:schemeClr val="accent2"/>
                </a:solidFill>
                <a:latin typeface="Open Sans "/>
                <a:ea typeface="+mn-ea"/>
                <a:cs typeface="+mn-cs"/>
              </a:defRPr>
            </a:lvl2pPr>
            <a:lvl3pPr marL="627063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809625" indent="-1825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979488" indent="-1698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Single-pane-of-glass for ensuring security of storage environment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Automatically reports on successful resolution of issues</a:t>
            </a:r>
          </a:p>
        </p:txBody>
      </p:sp>
      <p:sp>
        <p:nvSpPr>
          <p:cNvPr id="41" name="Content Placeholder 10">
            <a:extLst>
              <a:ext uri="{FF2B5EF4-FFF2-40B4-BE49-F238E27FC236}">
                <a16:creationId xmlns:a16="http://schemas.microsoft.com/office/drawing/2014/main" id="{D047EE0B-E941-46FF-A0E3-4FCD9BDCD9B8}"/>
              </a:ext>
            </a:extLst>
          </p:cNvPr>
          <p:cNvSpPr txBox="1">
            <a:spLocks/>
          </p:cNvSpPr>
          <p:nvPr/>
        </p:nvSpPr>
        <p:spPr>
          <a:xfrm>
            <a:off x="13926913" y="2925804"/>
            <a:ext cx="4952094" cy="2475466"/>
          </a:xfrm>
          <a:prstGeom prst="rect">
            <a:avLst/>
          </a:prstGeom>
        </p:spPr>
        <p:txBody>
          <a:bodyPr vert="horz" lIns="150781" tIns="75390" rIns="150781" bIns="753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57225"/>
              </a:buClr>
              <a:buFont typeface="Guttman Mantova" panose="02010401010101010101" pitchFamily="2" charset="-79"/>
              <a:buChar char="»"/>
              <a:defRPr sz="2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B3E4C"/>
              </a:buClr>
              <a:buFont typeface="Open Sans" panose="020B0606030504020204" pitchFamily="34" charset="0"/>
              <a:buChar char="›"/>
              <a:defRPr sz="24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67ACC7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57225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1B3E4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Analyzes configurations using a built-in risk detection engine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9E1AB"/>
              </a:buClr>
            </a:pPr>
            <a:r>
              <a:rPr lang="en-US" sz="1979" kern="0">
                <a:solidFill>
                  <a:schemeClr val="bg1"/>
                </a:solidFill>
                <a:latin typeface="Open Sans Light" panose="020B0306030504020204"/>
              </a:rPr>
              <a:t>Detects security misconfigurations and vulnerabilities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311C177D-7198-44D6-9477-CAC8B741A3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38273" y="7325903"/>
            <a:ext cx="1392661" cy="1375251"/>
          </a:xfrm>
          <a:prstGeom prst="rect">
            <a:avLst/>
          </a:prstGeom>
        </p:spPr>
      </p:pic>
      <p:pic>
        <p:nvPicPr>
          <p:cNvPr id="43" name="Google Shape;59;p14">
            <a:extLst>
              <a:ext uri="{FF2B5EF4-FFF2-40B4-BE49-F238E27FC236}">
                <a16:creationId xmlns:a16="http://schemas.microsoft.com/office/drawing/2014/main" id="{7B20340B-01F4-45C2-8CC0-0691C52E290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0">
            <a:alphaModFix/>
          </a:blip>
          <a:srcRect l="10437" r="76246"/>
          <a:stretch/>
        </p:blipFill>
        <p:spPr>
          <a:xfrm>
            <a:off x="9069670" y="5130682"/>
            <a:ext cx="1963796" cy="18280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84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6" grpId="0"/>
      <p:bldP spid="40" grpId="0"/>
      <p:bldP spid="4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94E57A-C5DA-4236-A186-704627178194}"/>
              </a:ext>
            </a:extLst>
          </p:cNvPr>
          <p:cNvSpPr txBox="1">
            <a:spLocks/>
          </p:cNvSpPr>
          <p:nvPr/>
        </p:nvSpPr>
        <p:spPr>
          <a:xfrm>
            <a:off x="1060449" y="1900208"/>
            <a:ext cx="18428083" cy="75089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Built-in library of thousands of checks for Storage/Backup technologies</a:t>
            </a: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AUTHENTICATED vulnerability scan for Storage and Backup</a:t>
            </a: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Security misconfiguration detection: vendor best practices, industry guidelines and community-driven   </a:t>
            </a: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Configuration drift from selected baseline</a:t>
            </a: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Automatic misconfiguration remediation</a:t>
            </a: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Vulnerability detection</a:t>
            </a: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>
                <a:solidFill>
                  <a:srgbClr val="1F2130"/>
                </a:solidFill>
              </a:rPr>
              <a:t>Compliance reporting: CIS, NIST, PCI DSS and more</a:t>
            </a:r>
            <a:endParaRPr lang="en-US" sz="2800" kern="0" dirty="0">
              <a:solidFill>
                <a:srgbClr val="1F2130"/>
              </a:solidFill>
            </a:endParaRP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Storage and backup Inventory</a:t>
            </a:r>
          </a:p>
          <a:p>
            <a:pPr marL="12733" marR="689558" indent="-457200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Wingdings" panose="05000000000000000000" pitchFamily="2" charset="2"/>
              <a:buChar char="ü"/>
            </a:pPr>
            <a:r>
              <a:rPr lang="en-US" sz="2800" kern="0" dirty="0">
                <a:solidFill>
                  <a:srgbClr val="1F2130"/>
                </a:solidFill>
              </a:rPr>
              <a:t>Define custom checks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27CE2FE6-1B5C-47BF-A22F-221EBE7F40D1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 dirty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Benefits of StorageGuard</a:t>
            </a:r>
            <a:endParaRPr kumimoji="0" lang="en-US" sz="3950" b="1" i="0" u="none" strike="noStrike" kern="0" cap="none" spc="0" normalizeH="0" baseline="0" noProof="0" dirty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288F8-5CEE-4931-97AD-530CD3329AF4}"/>
              </a:ext>
            </a:extLst>
          </p:cNvPr>
          <p:cNvSpPr txBox="1"/>
          <p:nvPr/>
        </p:nvSpPr>
        <p:spPr>
          <a:xfrm>
            <a:off x="1" y="10326143"/>
            <a:ext cx="20104100" cy="573555"/>
          </a:xfrm>
          <a:prstGeom prst="rect">
            <a:avLst/>
          </a:prstGeom>
          <a:solidFill>
            <a:srgbClr val="0D1E82"/>
          </a:solidFill>
        </p:spPr>
        <p:txBody>
          <a:bodyPr wrap="square">
            <a:spAutoFit/>
          </a:bodyPr>
          <a:lstStyle/>
          <a:p>
            <a:pPr marL="12733" marR="689558" lvl="1" algn="ctr" defTabSz="914330">
              <a:lnSpc>
                <a:spcPct val="10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</a:pPr>
            <a:r>
              <a:rPr lang="en-US" sz="3200" b="1">
                <a:solidFill>
                  <a:schemeClr val="bg1"/>
                </a:solidFill>
              </a:rPr>
              <a:t>Protect your Storage and Backup Environment – with StorageGuard</a:t>
            </a:r>
          </a:p>
        </p:txBody>
      </p:sp>
    </p:spTree>
    <p:extLst>
      <p:ext uri="{BB962C8B-B14F-4D97-AF65-F5344CB8AC3E}">
        <p14:creationId xmlns:p14="http://schemas.microsoft.com/office/powerpoint/2010/main" val="3072479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94E57A-C5DA-4236-A186-704627178194}"/>
              </a:ext>
            </a:extLst>
          </p:cNvPr>
          <p:cNvSpPr txBox="1">
            <a:spLocks/>
          </p:cNvSpPr>
          <p:nvPr/>
        </p:nvSpPr>
        <p:spPr>
          <a:xfrm>
            <a:off x="1060449" y="1900208"/>
            <a:ext cx="18428083" cy="750893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1F2130"/>
                </a:solidFill>
              </a:rPr>
              <a:t>Ensure storage and backup systems are </a:t>
            </a:r>
            <a:r>
              <a:rPr lang="en-US" sz="2800" b="1" kern="0" dirty="0">
                <a:solidFill>
                  <a:srgbClr val="1F2130"/>
                </a:solidFill>
              </a:rPr>
              <a:t>continuously hardened </a:t>
            </a:r>
            <a:r>
              <a:rPr lang="en-US" sz="2800" kern="0" dirty="0">
                <a:solidFill>
                  <a:srgbClr val="1F2130"/>
                </a:solidFill>
              </a:rPr>
              <a:t>and can withstand ransomware and other attacks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1F2130"/>
                </a:solidFill>
              </a:rPr>
              <a:t>Continuously validate against your chosen storage/backup </a:t>
            </a:r>
            <a:r>
              <a:rPr lang="en-US" sz="2800" b="1" kern="0" dirty="0">
                <a:solidFill>
                  <a:srgbClr val="1F2130"/>
                </a:solidFill>
              </a:rPr>
              <a:t>security baseline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rgbClr val="1F2130"/>
                </a:solidFill>
              </a:rPr>
              <a:t>Eliminate</a:t>
            </a:r>
            <a:r>
              <a:rPr lang="en-US" sz="2800" kern="0" dirty="0">
                <a:solidFill>
                  <a:srgbClr val="1F2130"/>
                </a:solidFill>
              </a:rPr>
              <a:t> </a:t>
            </a:r>
            <a:r>
              <a:rPr lang="en-US" sz="2800" b="1" kern="0" dirty="0">
                <a:solidFill>
                  <a:srgbClr val="1F2130"/>
                </a:solidFill>
              </a:rPr>
              <a:t>manual</a:t>
            </a:r>
            <a:r>
              <a:rPr lang="en-US" sz="2800" kern="0" dirty="0">
                <a:solidFill>
                  <a:srgbClr val="1F2130"/>
                </a:solidFill>
              </a:rPr>
              <a:t> security validation </a:t>
            </a:r>
            <a:r>
              <a:rPr lang="en-US" sz="2800" b="1" kern="0" dirty="0">
                <a:solidFill>
                  <a:srgbClr val="1F2130"/>
                </a:solidFill>
              </a:rPr>
              <a:t>efforts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1F2130"/>
                </a:solidFill>
              </a:rPr>
              <a:t>Leverage </a:t>
            </a:r>
            <a:r>
              <a:rPr lang="en-US" sz="2800" b="1" kern="0" dirty="0">
                <a:solidFill>
                  <a:srgbClr val="1F2130"/>
                </a:solidFill>
              </a:rPr>
              <a:t>remediation guidance </a:t>
            </a:r>
            <a:r>
              <a:rPr lang="en-US" sz="2800" kern="0" dirty="0">
                <a:solidFill>
                  <a:srgbClr val="1F2130"/>
                </a:solidFill>
              </a:rPr>
              <a:t>to speed time-to-resolve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rgbClr val="1F2130"/>
                </a:solidFill>
              </a:rPr>
              <a:t>Ongoing reporting </a:t>
            </a:r>
            <a:r>
              <a:rPr lang="en-US" sz="2800" kern="0" dirty="0">
                <a:solidFill>
                  <a:srgbClr val="1F2130"/>
                </a:solidFill>
              </a:rPr>
              <a:t>and dashboarding of remediation status and risk reduction trends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1F2130"/>
                </a:solidFill>
              </a:rPr>
              <a:t>Meet </a:t>
            </a:r>
            <a:r>
              <a:rPr lang="en-US" sz="2800" b="1" kern="0" dirty="0">
                <a:solidFill>
                  <a:srgbClr val="1F2130"/>
                </a:solidFill>
              </a:rPr>
              <a:t>IT Audit </a:t>
            </a:r>
            <a:r>
              <a:rPr lang="en-US" sz="2800" kern="0" dirty="0">
                <a:solidFill>
                  <a:srgbClr val="1F2130"/>
                </a:solidFill>
              </a:rPr>
              <a:t>requirements: Achieving, sustaining, and providing evidence for compliance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rgbClr val="1F2130"/>
                </a:solidFill>
              </a:rPr>
              <a:t>Eliminate configuration drift </a:t>
            </a:r>
            <a:r>
              <a:rPr lang="en-US" sz="2800" kern="0" dirty="0">
                <a:solidFill>
                  <a:srgbClr val="1F2130"/>
                </a:solidFill>
              </a:rPr>
              <a:t>– by tracking security configuration changes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b="1" kern="0" dirty="0">
                <a:solidFill>
                  <a:srgbClr val="1F2130"/>
                </a:solidFill>
              </a:rPr>
              <a:t>Risk knowledge base </a:t>
            </a:r>
            <a:r>
              <a:rPr lang="en-US" sz="2800" kern="0" dirty="0">
                <a:solidFill>
                  <a:srgbClr val="1F2130"/>
                </a:solidFill>
              </a:rPr>
              <a:t>routinely updated by Continuity Software</a:t>
            </a:r>
          </a:p>
          <a:p>
            <a:pPr marL="12699" marR="689558" indent="-457166" defTabSz="914330">
              <a:lnSpc>
                <a:spcPct val="11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1F2130"/>
                </a:solidFill>
              </a:rPr>
              <a:t>Easily </a:t>
            </a:r>
            <a:r>
              <a:rPr lang="en-US" sz="2800" b="1" kern="0" dirty="0">
                <a:solidFill>
                  <a:srgbClr val="1F2130"/>
                </a:solidFill>
              </a:rPr>
              <a:t>customizable</a:t>
            </a:r>
            <a:r>
              <a:rPr lang="en-US" sz="2800" kern="0" dirty="0">
                <a:solidFill>
                  <a:srgbClr val="1F2130"/>
                </a:solidFill>
              </a:rPr>
              <a:t> with additional checks specific to your requirements</a:t>
            </a: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27CE2FE6-1B5C-47BF-A22F-221EBE7F40D1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Benefits of StorageGuard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288F8-5CEE-4931-97AD-530CD3329AF4}"/>
              </a:ext>
            </a:extLst>
          </p:cNvPr>
          <p:cNvSpPr txBox="1"/>
          <p:nvPr/>
        </p:nvSpPr>
        <p:spPr>
          <a:xfrm>
            <a:off x="1" y="10326143"/>
            <a:ext cx="20104100" cy="573555"/>
          </a:xfrm>
          <a:prstGeom prst="rect">
            <a:avLst/>
          </a:prstGeom>
          <a:solidFill>
            <a:srgbClr val="0D1E82"/>
          </a:solidFill>
        </p:spPr>
        <p:txBody>
          <a:bodyPr wrap="square">
            <a:spAutoFit/>
          </a:bodyPr>
          <a:lstStyle/>
          <a:p>
            <a:pPr marL="12733" marR="689558" lvl="1" algn="ctr" defTabSz="914330">
              <a:lnSpc>
                <a:spcPct val="105100"/>
              </a:lnSpc>
              <a:spcBef>
                <a:spcPts val="1979"/>
              </a:spcBef>
              <a:spcAft>
                <a:spcPts val="989"/>
              </a:spcAft>
              <a:buClr>
                <a:srgbClr val="09E1AB"/>
              </a:buClr>
            </a:pPr>
            <a:r>
              <a:rPr lang="en-US" sz="3200" b="1">
                <a:solidFill>
                  <a:schemeClr val="bg1"/>
                </a:solidFill>
              </a:rPr>
              <a:t>Protect your Storage and Backup Environment – with StorageGuard</a:t>
            </a:r>
          </a:p>
        </p:txBody>
      </p:sp>
    </p:spTree>
    <p:extLst>
      <p:ext uri="{BB962C8B-B14F-4D97-AF65-F5344CB8AC3E}">
        <p14:creationId xmlns:p14="http://schemas.microsoft.com/office/powerpoint/2010/main" val="1310653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6574" y="5234987"/>
            <a:ext cx="6770953" cy="839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094E57A-C5DA-4236-A186-704627178194}"/>
              </a:ext>
            </a:extLst>
          </p:cNvPr>
          <p:cNvSpPr txBox="1">
            <a:spLocks/>
          </p:cNvSpPr>
          <p:nvPr/>
        </p:nvSpPr>
        <p:spPr>
          <a:xfrm>
            <a:off x="1060450" y="1900207"/>
            <a:ext cx="17633784" cy="901226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699" marR="689558" indent="-457166" defTabSz="91433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600" kern="0">
                <a:solidFill>
                  <a:srgbClr val="1F2130"/>
                </a:solidFill>
              </a:rPr>
              <a:t>Learn how to achieve continuous storage/backup security, by running a StorageGuard POC</a:t>
            </a:r>
          </a:p>
          <a:p>
            <a:pPr marL="12699" marR="689558" indent="-457166" defTabSz="91433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600" kern="0">
                <a:solidFill>
                  <a:srgbClr val="1F2130"/>
                </a:solidFill>
              </a:rPr>
              <a:t>A POC covers up to 9 scenarios: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Scan of up to 3 selected storage/backup systems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Detection of security risks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Remediation guidance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Auto-validation of remediated risks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Security baseline creation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Security baseline reporting and continuous validation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Compliance reporting 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Integration and routing options</a:t>
            </a:r>
          </a:p>
          <a:p>
            <a:pPr marL="1200150" lvl="1" indent="-742950"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  <a:buFont typeface="+mj-lt"/>
              <a:buAutoNum type="arabicPeriod"/>
            </a:pPr>
            <a:r>
              <a:rPr lang="en-US" sz="3600" kern="0">
                <a:solidFill>
                  <a:sysClr val="windowText" lastClr="000000"/>
                </a:solidFill>
              </a:rPr>
              <a:t>Custom checks</a:t>
            </a:r>
          </a:p>
          <a:p>
            <a:pPr marL="12699" marR="689558" indent="-457166" defTabSz="91433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600" kern="0">
                <a:solidFill>
                  <a:srgbClr val="1F2130"/>
                </a:solidFill>
              </a:rPr>
              <a:t>Details: See </a:t>
            </a:r>
            <a:r>
              <a:rPr lang="en-US" sz="3600" u="sng" kern="0">
                <a:solidFill>
                  <a:srgbClr val="1F2130"/>
                </a:solidFill>
              </a:rPr>
              <a:t>StorageGuard POC Plan</a:t>
            </a:r>
          </a:p>
          <a:p>
            <a:pPr marL="12699" marR="689558" indent="-457166" defTabSz="91433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600" kern="0">
                <a:solidFill>
                  <a:srgbClr val="1F2130"/>
                </a:solidFill>
              </a:rPr>
              <a:t>Duration: Up to 5 joint work sessions (typically over a 2-week period)</a:t>
            </a:r>
          </a:p>
          <a:p>
            <a:pPr marL="12699" marR="689558" indent="-457166" defTabSz="914330">
              <a:lnSpc>
                <a:spcPct val="130000"/>
              </a:lnSpc>
              <a:spcBef>
                <a:spcPts val="900"/>
              </a:spcBef>
              <a:spcAft>
                <a:spcPts val="900"/>
              </a:spcAft>
              <a:buClr>
                <a:srgbClr val="09E1AB"/>
              </a:buClr>
              <a:buFont typeface="Arial" panose="020B0604020202020204" pitchFamily="34" charset="0"/>
              <a:buChar char="•"/>
            </a:pPr>
            <a:r>
              <a:rPr lang="en-US" sz="3600" kern="0">
                <a:solidFill>
                  <a:srgbClr val="1F2130"/>
                </a:solidFill>
              </a:rPr>
              <a:t>Conclusion: Presentation of </a:t>
            </a:r>
            <a:r>
              <a:rPr lang="en-US" sz="3600" u="sng" kern="0">
                <a:solidFill>
                  <a:srgbClr val="1F2130"/>
                </a:solidFill>
              </a:rPr>
              <a:t>POC Summary &amp; Results</a:t>
            </a:r>
            <a:r>
              <a:rPr lang="en-US" sz="3600" kern="0">
                <a:solidFill>
                  <a:srgbClr val="1F2130"/>
                </a:solidFill>
              </a:rPr>
              <a:t> to Senior Management</a:t>
            </a:r>
          </a:p>
          <a:p>
            <a:pPr>
              <a:lnSpc>
                <a:spcPct val="110000"/>
              </a:lnSpc>
              <a:spcBef>
                <a:spcPts val="330"/>
              </a:spcBef>
              <a:spcAft>
                <a:spcPts val="1319"/>
              </a:spcAft>
            </a:pPr>
            <a:endParaRPr lang="en-US" sz="3600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27CE2FE6-1B5C-47BF-A22F-221EBE7F40D1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>
                <a:ln>
                  <a:noFill/>
                </a:ln>
                <a:solidFill>
                  <a:srgbClr val="0E1E75"/>
                </a:solidFill>
                <a:effectLst/>
                <a:uLnTx/>
                <a:uFillTx/>
                <a:latin typeface="Arial Black"/>
                <a:ea typeface="+mj-ea"/>
              </a:rPr>
              <a:t>StorageGuard Proof-of-Concept (POC)</a:t>
            </a:r>
            <a:endParaRPr kumimoji="0" lang="en-US" sz="3950" b="1" i="0" u="none" strike="noStrike" kern="0" cap="none" spc="0" normalizeH="0" baseline="0" noProof="0">
              <a:ln>
                <a:noFill/>
              </a:ln>
              <a:solidFill>
                <a:srgbClr val="0E1E75"/>
              </a:solidFill>
              <a:effectLst/>
              <a:uLnTx/>
              <a:uFillTx/>
              <a:latin typeface="Arial Black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8652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>
            <a:off x="0" y="397"/>
            <a:ext cx="10052050" cy="113085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01008" tIns="201008" rIns="201008" bIns="201008" anchor="ctr" anchorCtr="0">
            <a:noAutofit/>
          </a:bodyPr>
          <a:lstStyle/>
          <a:p>
            <a:pPr marL="0" marR="0" lvl="0" indent="0" algn="l" defTabSz="2010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07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49283D-2554-47AF-B48B-9B99A2B544F7}"/>
              </a:ext>
            </a:extLst>
          </p:cNvPr>
          <p:cNvGrpSpPr/>
          <p:nvPr/>
        </p:nvGrpSpPr>
        <p:grpSpPr>
          <a:xfrm>
            <a:off x="0" y="605153"/>
            <a:ext cx="5937045" cy="3625619"/>
            <a:chOff x="10273556" y="2044606"/>
            <a:chExt cx="5937045" cy="3625619"/>
          </a:xfrm>
        </p:grpSpPr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42425415-BD33-4E7D-98AD-68AB64EF0348}"/>
                </a:ext>
              </a:extLst>
            </p:cNvPr>
            <p:cNvSpPr txBox="1"/>
            <p:nvPr/>
          </p:nvSpPr>
          <p:spPr>
            <a:xfrm>
              <a:off x="11282291" y="2808808"/>
              <a:ext cx="4928310" cy="184665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my experience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CISOs have not given the storage layer enough attention in the past in protecting their businesses…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including myself.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6D72D9-872A-4C74-8E02-E431DECEE76A}"/>
                </a:ext>
              </a:extLst>
            </p:cNvPr>
            <p:cNvSpPr txBox="1"/>
            <p:nvPr/>
          </p:nvSpPr>
          <p:spPr>
            <a:xfrm>
              <a:off x="10273556" y="2044606"/>
              <a:ext cx="1719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“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B0A9B6-3AB0-4815-B26A-F9715F4B68FF}"/>
                </a:ext>
              </a:extLst>
            </p:cNvPr>
            <p:cNvSpPr txBox="1"/>
            <p:nvPr/>
          </p:nvSpPr>
          <p:spPr>
            <a:xfrm>
              <a:off x="14450184" y="4223675"/>
              <a:ext cx="1719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”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74836D-2584-423C-BAE3-A0505AC1DA6F}"/>
              </a:ext>
            </a:extLst>
          </p:cNvPr>
          <p:cNvGrpSpPr/>
          <p:nvPr/>
        </p:nvGrpSpPr>
        <p:grpSpPr>
          <a:xfrm>
            <a:off x="1009187" y="4991726"/>
            <a:ext cx="5387159" cy="4982071"/>
            <a:chOff x="760313" y="451960"/>
            <a:chExt cx="8203723" cy="7586841"/>
          </a:xfrm>
        </p:grpSpPr>
        <p:pic>
          <p:nvPicPr>
            <p:cNvPr id="7" name="Picture 6" descr="A person with a beard and glasses&#10;&#10;Description automatically generated with low confidence">
              <a:extLst>
                <a:ext uri="{FF2B5EF4-FFF2-40B4-BE49-F238E27FC236}">
                  <a16:creationId xmlns:a16="http://schemas.microsoft.com/office/drawing/2014/main" id="{5C2A14EE-1CB3-4C91-9F13-77B361CF1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0858" y="451960"/>
              <a:ext cx="4118384" cy="4713695"/>
            </a:xfrm>
            <a:prstGeom prst="ellipse">
              <a:avLst/>
            </a:prstGeom>
            <a:ln w="19050">
              <a:solidFill>
                <a:srgbClr val="05DDA0"/>
              </a:solidFill>
            </a:ln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3E0778-F9FF-432E-A321-BD47C01288CB}"/>
                </a:ext>
              </a:extLst>
            </p:cNvPr>
            <p:cNvSpPr txBox="1"/>
            <p:nvPr/>
          </p:nvSpPr>
          <p:spPr>
            <a:xfrm>
              <a:off x="1177245" y="5367879"/>
              <a:ext cx="7005611" cy="1452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JOHN MEAKIN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Former CISO</a:t>
              </a:r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B66444DD-16AA-4376-AE6E-5C3F1035A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313" y="7318014"/>
              <a:ext cx="1654973" cy="497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Deutsche Bank Logo, history, meaning, symbol, PNG">
              <a:extLst>
                <a:ext uri="{FF2B5EF4-FFF2-40B4-BE49-F238E27FC236}">
                  <a16:creationId xmlns:a16="http://schemas.microsoft.com/office/drawing/2014/main" id="{A22AA28A-3A6D-485B-AF60-F5B802F3A7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28" b="29293"/>
            <a:stretch/>
          </p:blipFill>
          <p:spPr bwMode="auto">
            <a:xfrm>
              <a:off x="5812000" y="7197429"/>
              <a:ext cx="3152036" cy="739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Standard Chartered Logo (2021) Download Vector">
              <a:extLst>
                <a:ext uri="{FF2B5EF4-FFF2-40B4-BE49-F238E27FC236}">
                  <a16:creationId xmlns:a16="http://schemas.microsoft.com/office/drawing/2014/main" id="{82F8D537-036E-4ADB-93B9-E4CE6073E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161" y="7095095"/>
              <a:ext cx="2419932" cy="943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898194-A468-4E26-8F5E-02200EF8DDA9}"/>
              </a:ext>
            </a:extLst>
          </p:cNvPr>
          <p:cNvGrpSpPr/>
          <p:nvPr/>
        </p:nvGrpSpPr>
        <p:grpSpPr>
          <a:xfrm>
            <a:off x="7546032" y="5031323"/>
            <a:ext cx="4879487" cy="4969750"/>
            <a:chOff x="8514948" y="2272964"/>
            <a:chExt cx="7005611" cy="713520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F73502-168E-4454-9460-E09D8ADE983A}"/>
                </a:ext>
              </a:extLst>
            </p:cNvPr>
            <p:cNvSpPr txBox="1"/>
            <p:nvPr/>
          </p:nvSpPr>
          <p:spPr>
            <a:xfrm>
              <a:off x="8514948" y="6881731"/>
              <a:ext cx="7005611" cy="13698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JEFF FARINICH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CISO</a:t>
              </a:r>
            </a:p>
          </p:txBody>
        </p:sp>
        <p:pic>
          <p:nvPicPr>
            <p:cNvPr id="15" name="Picture 2" descr="Jeff Farinich">
              <a:extLst>
                <a:ext uri="{FF2B5EF4-FFF2-40B4-BE49-F238E27FC236}">
                  <a16:creationId xmlns:a16="http://schemas.microsoft.com/office/drawing/2014/main" id="{A94F581E-995C-4397-88C2-50DD27666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400" y="2272964"/>
              <a:ext cx="4415075" cy="4415075"/>
            </a:xfrm>
            <a:prstGeom prst="ellipse">
              <a:avLst/>
            </a:prstGeom>
            <a:ln w="19050">
              <a:solidFill>
                <a:srgbClr val="09E1AB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New American Funding | Mortgage Lender - Home Loans - Refinance">
              <a:extLst>
                <a:ext uri="{FF2B5EF4-FFF2-40B4-BE49-F238E27FC236}">
                  <a16:creationId xmlns:a16="http://schemas.microsoft.com/office/drawing/2014/main" id="{8494D71C-B053-4517-83B4-20FFCD07D8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40" b="24079"/>
            <a:stretch/>
          </p:blipFill>
          <p:spPr bwMode="auto">
            <a:xfrm>
              <a:off x="9675137" y="8454064"/>
              <a:ext cx="469582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7D676A-E6C7-42A3-BCF4-5F0F180BBB34}"/>
              </a:ext>
            </a:extLst>
          </p:cNvPr>
          <p:cNvGrpSpPr/>
          <p:nvPr/>
        </p:nvGrpSpPr>
        <p:grpSpPr>
          <a:xfrm>
            <a:off x="7098182" y="710248"/>
            <a:ext cx="5419855" cy="4186166"/>
            <a:chOff x="10409546" y="1974869"/>
            <a:chExt cx="8298178" cy="6409320"/>
          </a:xfrm>
        </p:grpSpPr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D6D1A298-68F6-457C-9ADF-E9DE69A244FA}"/>
                </a:ext>
              </a:extLst>
            </p:cNvPr>
            <p:cNvSpPr txBox="1"/>
            <p:nvPr/>
          </p:nvSpPr>
          <p:spPr>
            <a:xfrm>
              <a:off x="11162136" y="2921348"/>
              <a:ext cx="7545588" cy="3958313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I’ve been using Qualys for 2 years, but that does not scan my backup or my storage.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This definitely addresses a gap in the market, which a lot us didn’t even think about!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8953EC-6218-4958-955C-098EE1AC236D}"/>
                </a:ext>
              </a:extLst>
            </p:cNvPr>
            <p:cNvSpPr txBox="1"/>
            <p:nvPr/>
          </p:nvSpPr>
          <p:spPr>
            <a:xfrm>
              <a:off x="10409546" y="1974869"/>
              <a:ext cx="1719249" cy="2214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“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24403E-E33A-4530-B67F-7AF0833CFCBD}"/>
                </a:ext>
              </a:extLst>
            </p:cNvPr>
            <p:cNvSpPr txBox="1"/>
            <p:nvPr/>
          </p:nvSpPr>
          <p:spPr>
            <a:xfrm>
              <a:off x="16538828" y="6169417"/>
              <a:ext cx="1719249" cy="2214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EB8C6-82D8-49D0-9B4F-2B99096587D8}"/>
              </a:ext>
            </a:extLst>
          </p:cNvPr>
          <p:cNvGrpSpPr/>
          <p:nvPr/>
        </p:nvGrpSpPr>
        <p:grpSpPr>
          <a:xfrm>
            <a:off x="13387580" y="5015281"/>
            <a:ext cx="5881377" cy="4755088"/>
            <a:chOff x="914632" y="2408557"/>
            <a:chExt cx="8060792" cy="651714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FDC2C3-C03A-4E94-B374-84F8295A7E4E}"/>
                </a:ext>
              </a:extLst>
            </p:cNvPr>
            <p:cNvSpPr txBox="1"/>
            <p:nvPr/>
          </p:nvSpPr>
          <p:spPr>
            <a:xfrm>
              <a:off x="914632" y="6825423"/>
              <a:ext cx="8060792" cy="1307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Brad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Schaufenbuel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CISO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" descr="Brad Schaufenbuel | CXO">
              <a:extLst>
                <a:ext uri="{FF2B5EF4-FFF2-40B4-BE49-F238E27FC236}">
                  <a16:creationId xmlns:a16="http://schemas.microsoft.com/office/drawing/2014/main" id="{854839DF-D35D-46AB-A3B9-F05B9ABB0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614" y="2408557"/>
              <a:ext cx="4288571" cy="4288571"/>
            </a:xfrm>
            <a:prstGeom prst="ellipse">
              <a:avLst/>
            </a:prstGeom>
            <a:ln w="19050">
              <a:solidFill>
                <a:srgbClr val="09E1AB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Paychex: Payroll &amp;amp; HR Solutions">
              <a:extLst>
                <a:ext uri="{FF2B5EF4-FFF2-40B4-BE49-F238E27FC236}">
                  <a16:creationId xmlns:a16="http://schemas.microsoft.com/office/drawing/2014/main" id="{F324324C-47AE-4EFB-A694-AB0738543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2559" y="8463829"/>
              <a:ext cx="2471252" cy="461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77C51A-5591-4FCA-824F-B5E1A2551D0C}"/>
              </a:ext>
            </a:extLst>
          </p:cNvPr>
          <p:cNvGrpSpPr/>
          <p:nvPr/>
        </p:nvGrpSpPr>
        <p:grpSpPr>
          <a:xfrm>
            <a:off x="12972691" y="678164"/>
            <a:ext cx="6138568" cy="4902617"/>
            <a:chOff x="10227785" y="1933477"/>
            <a:chExt cx="8407756" cy="4902617"/>
          </a:xfrm>
        </p:grpSpPr>
        <p:sp>
          <p:nvSpPr>
            <p:cNvPr id="26" name="object 13">
              <a:extLst>
                <a:ext uri="{FF2B5EF4-FFF2-40B4-BE49-F238E27FC236}">
                  <a16:creationId xmlns:a16="http://schemas.microsoft.com/office/drawing/2014/main" id="{3608AB04-199C-47DD-8D54-32EADB43B5D5}"/>
                </a:ext>
              </a:extLst>
            </p:cNvPr>
            <p:cNvSpPr txBox="1"/>
            <p:nvPr/>
          </p:nvSpPr>
          <p:spPr>
            <a:xfrm>
              <a:off x="11451102" y="2541522"/>
              <a:ext cx="7001665" cy="3323987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 tried doing it ourself [manually, twice a year]…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 have to keep up to date with all the latest storage configuration security guidance that’s out there – and that’s a big job!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Automating this process would be of significant value to us.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BC52A4-5557-4732-92C7-F58FEF9483F5}"/>
                </a:ext>
              </a:extLst>
            </p:cNvPr>
            <p:cNvSpPr txBox="1"/>
            <p:nvPr/>
          </p:nvSpPr>
          <p:spPr>
            <a:xfrm>
              <a:off x="10227785" y="1933477"/>
              <a:ext cx="1719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“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777F3A8-6C06-4344-AB7B-9E7AF83DA3EC}"/>
                </a:ext>
              </a:extLst>
            </p:cNvPr>
            <p:cNvSpPr txBox="1"/>
            <p:nvPr/>
          </p:nvSpPr>
          <p:spPr>
            <a:xfrm>
              <a:off x="16916291" y="5389544"/>
              <a:ext cx="17192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507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”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DF694E-A9B7-49E8-BB96-29678A58E04F}"/>
              </a:ext>
            </a:extLst>
          </p:cNvPr>
          <p:cNvCxnSpPr>
            <a:cxnSpLocks/>
          </p:cNvCxnSpPr>
          <p:nvPr/>
        </p:nvCxnSpPr>
        <p:spPr>
          <a:xfrm>
            <a:off x="6914147" y="481266"/>
            <a:ext cx="0" cy="1012256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9C7079-81C6-42E9-B2E3-48D073414EBD}"/>
              </a:ext>
            </a:extLst>
          </p:cNvPr>
          <p:cNvCxnSpPr>
            <a:cxnSpLocks/>
          </p:cNvCxnSpPr>
          <p:nvPr/>
        </p:nvCxnSpPr>
        <p:spPr>
          <a:xfrm>
            <a:off x="13052901" y="481266"/>
            <a:ext cx="0" cy="1012256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5FBA88-8856-FF0A-90F4-EDB4C3D69BE2}"/>
              </a:ext>
            </a:extLst>
          </p:cNvPr>
          <p:cNvSpPr/>
          <p:nvPr/>
        </p:nvSpPr>
        <p:spPr>
          <a:xfrm>
            <a:off x="8397659" y="8219876"/>
            <a:ext cx="3137902" cy="1940124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80995E-544C-EECC-62F6-3CECE6937CEC}"/>
              </a:ext>
            </a:extLst>
          </p:cNvPr>
          <p:cNvSpPr/>
          <p:nvPr/>
        </p:nvSpPr>
        <p:spPr>
          <a:xfrm>
            <a:off x="14790806" y="8237949"/>
            <a:ext cx="3137902" cy="1940124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9326B0-B326-24DC-9AC6-34B6D36312DF}"/>
              </a:ext>
            </a:extLst>
          </p:cNvPr>
          <p:cNvSpPr/>
          <p:nvPr/>
        </p:nvSpPr>
        <p:spPr>
          <a:xfrm>
            <a:off x="835143" y="8198981"/>
            <a:ext cx="5661487" cy="1940124"/>
          </a:xfrm>
          <a:prstGeom prst="rect">
            <a:avLst/>
          </a:prstGeom>
          <a:solidFill>
            <a:srgbClr val="FFFFFF">
              <a:alpha val="9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05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A6321EAF-7036-4284-DFB5-48624DF4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2" y="6974007"/>
            <a:ext cx="7915989" cy="812082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StorageGuard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39466E4-CC5F-3517-7C76-7147E83BCE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926399" y="5772943"/>
            <a:ext cx="9433656" cy="5536407"/>
          </a:xfrm>
        </p:spPr>
        <p:txBody>
          <a:bodyPr anchor="ctr"/>
          <a:lstStyle/>
          <a:p>
            <a:r>
              <a:rPr lang="en-US" dirty="0"/>
              <a:t>How do you automate, validate, and enforce the secure configuration of your storage and backups?</a:t>
            </a: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33433BB2-45E8-D4E5-E090-FCC60F3288C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28253" y="8293338"/>
            <a:ext cx="8167291" cy="942380"/>
          </a:xfrm>
        </p:spPr>
        <p:txBody>
          <a:bodyPr/>
          <a:lstStyle/>
          <a:p>
            <a:r>
              <a:rPr lang="en-US" i="1" dirty="0"/>
              <a:t>“Perimeter defenses can no longer protect organizations’ assets &amp; data”</a:t>
            </a:r>
          </a:p>
          <a:p>
            <a:pPr marL="471202" indent="-471202">
              <a:buFontTx/>
              <a:buChar char="-"/>
            </a:pPr>
            <a:r>
              <a:rPr lang="en-US" dirty="0"/>
              <a:t>NIST &amp; MITRE, 2021 Cyber Resiliency Guide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0DC93EC-FC15-8663-3AE6-5BACE0CDF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4" r="155" b="16414"/>
          <a:stretch/>
        </p:blipFill>
        <p:spPr bwMode="auto">
          <a:xfrm>
            <a:off x="0" y="394"/>
            <a:ext cx="20104100" cy="56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Lock">
            <a:extLst>
              <a:ext uri="{FF2B5EF4-FFF2-40B4-BE49-F238E27FC236}">
                <a16:creationId xmlns:a16="http://schemas.microsoft.com/office/drawing/2014/main" id="{0536984A-950A-9D5B-CD85-53D67C51A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46470" y="4146866"/>
            <a:ext cx="1507808" cy="1507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7" descr="Lock">
            <a:extLst>
              <a:ext uri="{FF2B5EF4-FFF2-40B4-BE49-F238E27FC236}">
                <a16:creationId xmlns:a16="http://schemas.microsoft.com/office/drawing/2014/main" id="{8FBC62EF-6042-C848-593F-D8707151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0784" y="1005602"/>
            <a:ext cx="1507808" cy="1507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Lock">
            <a:extLst>
              <a:ext uri="{FF2B5EF4-FFF2-40B4-BE49-F238E27FC236}">
                <a16:creationId xmlns:a16="http://schemas.microsoft.com/office/drawing/2014/main" id="{B443B570-F3B7-5AD4-C6A3-66C49B32C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55027" y="1194076"/>
            <a:ext cx="1507808" cy="1507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11" descr="Lock">
            <a:extLst>
              <a:ext uri="{FF2B5EF4-FFF2-40B4-BE49-F238E27FC236}">
                <a16:creationId xmlns:a16="http://schemas.microsoft.com/office/drawing/2014/main" id="{DA434ED5-4540-C577-FD3D-9BD1F5F50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455027" y="3895566"/>
            <a:ext cx="1507808" cy="1507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Question Mark with solid fill">
            <a:extLst>
              <a:ext uri="{FF2B5EF4-FFF2-40B4-BE49-F238E27FC236}">
                <a16:creationId xmlns:a16="http://schemas.microsoft.com/office/drawing/2014/main" id="{A89DD576-A879-B28B-031B-9944679F0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6399" y="2733294"/>
            <a:ext cx="1507808" cy="1507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979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BE7A90F-228E-44D6-B8EC-8DC9C3CE7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" y="-13496"/>
            <a:ext cx="20104100" cy="113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65FA9BB-E25D-4B8B-80B3-49AED562D5DF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u="none" strike="noStrike" kern="0" cap="none" spc="-5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</a:rPr>
              <a:t>TH</a:t>
            </a:r>
            <a:r>
              <a:rPr kumimoji="0" lang="en-US" sz="3950" b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</a:rPr>
              <a:t>E GAP</a:t>
            </a:r>
          </a:p>
        </p:txBody>
      </p:sp>
      <p:sp>
        <p:nvSpPr>
          <p:cNvPr id="2" name="object 28">
            <a:extLst>
              <a:ext uri="{FF2B5EF4-FFF2-40B4-BE49-F238E27FC236}">
                <a16:creationId xmlns:a16="http://schemas.microsoft.com/office/drawing/2014/main" id="{92DBBA3E-5076-1A19-6953-350AB0415424}"/>
              </a:ext>
            </a:extLst>
          </p:cNvPr>
          <p:cNvSpPr txBox="1"/>
          <p:nvPr/>
        </p:nvSpPr>
        <p:spPr>
          <a:xfrm>
            <a:off x="11210385" y="7783814"/>
            <a:ext cx="1241965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Object Storage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3" name="object 28">
            <a:extLst>
              <a:ext uri="{FF2B5EF4-FFF2-40B4-BE49-F238E27FC236}">
                <a16:creationId xmlns:a16="http://schemas.microsoft.com/office/drawing/2014/main" id="{774C5F5C-7B35-3D41-1B31-64DE7C6276AD}"/>
              </a:ext>
            </a:extLst>
          </p:cNvPr>
          <p:cNvSpPr txBox="1"/>
          <p:nvPr/>
        </p:nvSpPr>
        <p:spPr>
          <a:xfrm>
            <a:off x="9298610" y="7746864"/>
            <a:ext cx="1241965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Block Storage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4" name="object 28">
            <a:extLst>
              <a:ext uri="{FF2B5EF4-FFF2-40B4-BE49-F238E27FC236}">
                <a16:creationId xmlns:a16="http://schemas.microsoft.com/office/drawing/2014/main" id="{FC907E22-BB08-075F-99E8-342643E0D9E2}"/>
              </a:ext>
            </a:extLst>
          </p:cNvPr>
          <p:cNvSpPr txBox="1"/>
          <p:nvPr/>
        </p:nvSpPr>
        <p:spPr>
          <a:xfrm>
            <a:off x="8371535" y="8797073"/>
            <a:ext cx="12419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NAS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5" name="object 28">
            <a:extLst>
              <a:ext uri="{FF2B5EF4-FFF2-40B4-BE49-F238E27FC236}">
                <a16:creationId xmlns:a16="http://schemas.microsoft.com/office/drawing/2014/main" id="{004F5118-9625-C5C2-C60D-7EC221EA36F7}"/>
              </a:ext>
            </a:extLst>
          </p:cNvPr>
          <p:cNvSpPr txBox="1"/>
          <p:nvPr/>
        </p:nvSpPr>
        <p:spPr>
          <a:xfrm>
            <a:off x="10899448" y="8583231"/>
            <a:ext cx="1600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Data Protection Systems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7" name="object 28">
            <a:extLst>
              <a:ext uri="{FF2B5EF4-FFF2-40B4-BE49-F238E27FC236}">
                <a16:creationId xmlns:a16="http://schemas.microsoft.com/office/drawing/2014/main" id="{13038510-1C0F-E4AA-EEB8-296ABC3A7B63}"/>
              </a:ext>
            </a:extLst>
          </p:cNvPr>
          <p:cNvSpPr txBox="1"/>
          <p:nvPr/>
        </p:nvSpPr>
        <p:spPr>
          <a:xfrm>
            <a:off x="10852150" y="6654581"/>
            <a:ext cx="2057399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Storage Management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8" name="object 28">
            <a:extLst>
              <a:ext uri="{FF2B5EF4-FFF2-40B4-BE49-F238E27FC236}">
                <a16:creationId xmlns:a16="http://schemas.microsoft.com/office/drawing/2014/main" id="{F392B262-B850-8E56-B60F-73FA7A8C2532}"/>
              </a:ext>
            </a:extLst>
          </p:cNvPr>
          <p:cNvSpPr txBox="1"/>
          <p:nvPr/>
        </p:nvSpPr>
        <p:spPr>
          <a:xfrm>
            <a:off x="10052049" y="7100098"/>
            <a:ext cx="1113568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Storage FC Network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9" name="object 28">
            <a:extLst>
              <a:ext uri="{FF2B5EF4-FFF2-40B4-BE49-F238E27FC236}">
                <a16:creationId xmlns:a16="http://schemas.microsoft.com/office/drawing/2014/main" id="{5264F08E-F954-942F-32B3-F14827806547}"/>
              </a:ext>
            </a:extLst>
          </p:cNvPr>
          <p:cNvSpPr txBox="1"/>
          <p:nvPr/>
        </p:nvSpPr>
        <p:spPr>
          <a:xfrm>
            <a:off x="9450983" y="9353543"/>
            <a:ext cx="1740324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Storage Virtualization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605C47EA-D783-9C2E-CA2F-D18138778322}"/>
              </a:ext>
            </a:extLst>
          </p:cNvPr>
          <p:cNvSpPr txBox="1"/>
          <p:nvPr/>
        </p:nvSpPr>
        <p:spPr>
          <a:xfrm>
            <a:off x="8192418" y="9358155"/>
            <a:ext cx="1600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Backup </a:t>
            </a:r>
          </a:p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Systems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11" name="object 28">
            <a:extLst>
              <a:ext uri="{FF2B5EF4-FFF2-40B4-BE49-F238E27FC236}">
                <a16:creationId xmlns:a16="http://schemas.microsoft.com/office/drawing/2014/main" id="{819955A4-8ACB-ABC0-0227-72631FBBB211}"/>
              </a:ext>
            </a:extLst>
          </p:cNvPr>
          <p:cNvSpPr txBox="1"/>
          <p:nvPr/>
        </p:nvSpPr>
        <p:spPr>
          <a:xfrm>
            <a:off x="10995991" y="9331822"/>
            <a:ext cx="1600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Server-Based Storage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12" name="object 28">
            <a:extLst>
              <a:ext uri="{FF2B5EF4-FFF2-40B4-BE49-F238E27FC236}">
                <a16:creationId xmlns:a16="http://schemas.microsoft.com/office/drawing/2014/main" id="{BB70A865-7E6F-B083-9C4B-CC53C36C788D}"/>
              </a:ext>
            </a:extLst>
          </p:cNvPr>
          <p:cNvSpPr txBox="1"/>
          <p:nvPr/>
        </p:nvSpPr>
        <p:spPr>
          <a:xfrm>
            <a:off x="7964227" y="8321621"/>
            <a:ext cx="2057399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SAN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13" name="object 28">
            <a:extLst>
              <a:ext uri="{FF2B5EF4-FFF2-40B4-BE49-F238E27FC236}">
                <a16:creationId xmlns:a16="http://schemas.microsoft.com/office/drawing/2014/main" id="{F3817FD1-4D08-E499-02EB-5FFCBA84F22B}"/>
              </a:ext>
            </a:extLst>
          </p:cNvPr>
          <p:cNvSpPr txBox="1"/>
          <p:nvPr/>
        </p:nvSpPr>
        <p:spPr>
          <a:xfrm>
            <a:off x="10875988" y="7073356"/>
            <a:ext cx="2057399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Storage </a:t>
            </a:r>
          </a:p>
          <a:p>
            <a:pPr marL="12700" algn="ctr"/>
            <a:r>
              <a:rPr lang="en-US" sz="1700" spc="-5" dirty="0">
                <a:solidFill>
                  <a:srgbClr val="09E1AB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Software</a:t>
            </a:r>
            <a:endParaRPr sz="1700" dirty="0">
              <a:solidFill>
                <a:srgbClr val="09E1AB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27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E86D49DD-1B86-4E80-9312-B660158C0458}"/>
              </a:ext>
            </a:extLst>
          </p:cNvPr>
          <p:cNvSpPr txBox="1"/>
          <p:nvPr/>
        </p:nvSpPr>
        <p:spPr>
          <a:xfrm>
            <a:off x="0" y="3363241"/>
            <a:ext cx="20104100" cy="682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spAutoFit/>
          </a:bodyPr>
          <a:lstStyle/>
          <a:p>
            <a:pPr algn="ctr" defTabSz="2010400">
              <a:buClr>
                <a:srgbClr val="000000"/>
              </a:buClr>
            </a:pPr>
            <a:r>
              <a:rPr lang="en-US" sz="1700" kern="0">
                <a:solidFill>
                  <a:srgbClr val="FFFFFF"/>
                </a:solidFill>
                <a:latin typeface="Assistant SemiBold" panose="020B0604020202020204" pitchFamily="2" charset="-79"/>
                <a:ea typeface="Inter-Regular" panose="020B0604020202020204" charset="0"/>
                <a:cs typeface="Assistant SemiBold" panose="020B0604020202020204" pitchFamily="2" charset="-79"/>
                <a:sym typeface="Inter-Regular"/>
              </a:rPr>
              <a:t>“</a:t>
            </a:r>
            <a:r>
              <a:rPr lang="en-US" sz="1700" kern="0">
                <a:solidFill>
                  <a:srgbClr val="FFFFFF"/>
                </a:solidFill>
                <a:latin typeface="Assistant SemiBold" panose="020B0604020202020204" pitchFamily="2" charset="-79"/>
                <a:ea typeface="Inter-Regular" panose="020B0604020202020204" charset="0"/>
                <a:cs typeface="Assistant SemiBold" panose="020B0604020202020204" pitchFamily="2" charset="-79"/>
                <a:sym typeface="Arial"/>
              </a:rPr>
              <a:t>Ransomware attacks are targeting organizations’ network-attached storage (NAS) and backup storage devices.”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17296-E1A5-4F0C-8432-49E922FB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50" y="-8125"/>
            <a:ext cx="20701425" cy="11317078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65FA9BB-E25D-4B8B-80B3-49AED562D5DF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</a:rPr>
              <a:t>TH</a:t>
            </a:r>
            <a:r>
              <a:rPr kumimoji="0" lang="en-US" sz="39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</a:rPr>
              <a:t>E GAP</a:t>
            </a:r>
          </a:p>
        </p:txBody>
      </p:sp>
      <p:sp>
        <p:nvSpPr>
          <p:cNvPr id="2" name="object 28">
            <a:extLst>
              <a:ext uri="{FF2B5EF4-FFF2-40B4-BE49-F238E27FC236}">
                <a16:creationId xmlns:a16="http://schemas.microsoft.com/office/drawing/2014/main" id="{181CBA50-64C7-85BF-B432-55AB4D17BBBA}"/>
              </a:ext>
            </a:extLst>
          </p:cNvPr>
          <p:cNvSpPr txBox="1"/>
          <p:nvPr/>
        </p:nvSpPr>
        <p:spPr>
          <a:xfrm>
            <a:off x="15470136" y="7991361"/>
            <a:ext cx="1847953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Host OS</a:t>
            </a:r>
          </a:p>
          <a:p>
            <a:pPr marL="12700" algn="ctr"/>
            <a:endParaRPr lang="en-US" sz="1700" spc="-5" dirty="0">
              <a:solidFill>
                <a:srgbClr val="FFFFFF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Web Servers</a:t>
            </a:r>
          </a:p>
          <a:p>
            <a:pPr marL="12700" algn="ctr"/>
            <a:endParaRPr lang="en-US" sz="1700" spc="-5" dirty="0">
              <a:solidFill>
                <a:srgbClr val="FFFFFF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End-user devices</a:t>
            </a:r>
            <a:endParaRPr sz="1700" dirty="0">
              <a:solidFill>
                <a:prstClr val="black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4" name="object 28">
            <a:extLst>
              <a:ext uri="{FF2B5EF4-FFF2-40B4-BE49-F238E27FC236}">
                <a16:creationId xmlns:a16="http://schemas.microsoft.com/office/drawing/2014/main" id="{4974F51F-1AC1-1E9C-76B0-9D8283D48737}"/>
              </a:ext>
            </a:extLst>
          </p:cNvPr>
          <p:cNvSpPr txBox="1"/>
          <p:nvPr/>
        </p:nvSpPr>
        <p:spPr>
          <a:xfrm>
            <a:off x="4202855" y="9816652"/>
            <a:ext cx="1847953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DBMS</a:t>
            </a:r>
            <a:endParaRPr sz="1700" spc="-5" dirty="0">
              <a:solidFill>
                <a:srgbClr val="FFFFFF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22" name="object 28">
            <a:extLst>
              <a:ext uri="{FF2B5EF4-FFF2-40B4-BE49-F238E27FC236}">
                <a16:creationId xmlns:a16="http://schemas.microsoft.com/office/drawing/2014/main" id="{F59882EC-4BD8-B801-18B6-2EDFD1887A88}"/>
              </a:ext>
            </a:extLst>
          </p:cNvPr>
          <p:cNvSpPr txBox="1"/>
          <p:nvPr/>
        </p:nvSpPr>
        <p:spPr>
          <a:xfrm>
            <a:off x="4524551" y="5176372"/>
            <a:ext cx="1847953" cy="104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endParaRPr lang="en-US" sz="1700" spc="-5" dirty="0">
              <a:solidFill>
                <a:srgbClr val="FFFFFF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End-user devices</a:t>
            </a:r>
          </a:p>
          <a:p>
            <a:pPr marL="12700" algn="ctr"/>
            <a:endParaRPr lang="en-US" sz="1700" spc="-5" dirty="0">
              <a:solidFill>
                <a:srgbClr val="FFFFFF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Mobile OS</a:t>
            </a:r>
            <a:endParaRPr sz="1700" dirty="0">
              <a:solidFill>
                <a:prstClr val="black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sp>
        <p:nvSpPr>
          <p:cNvPr id="24" name="object 28">
            <a:extLst>
              <a:ext uri="{FF2B5EF4-FFF2-40B4-BE49-F238E27FC236}">
                <a16:creationId xmlns:a16="http://schemas.microsoft.com/office/drawing/2014/main" id="{52095DE5-DDA9-8109-591A-7B3F269420AE}"/>
              </a:ext>
            </a:extLst>
          </p:cNvPr>
          <p:cNvSpPr txBox="1"/>
          <p:nvPr/>
        </p:nvSpPr>
        <p:spPr>
          <a:xfrm>
            <a:off x="13774172" y="3773992"/>
            <a:ext cx="1847953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Host OS</a:t>
            </a:r>
          </a:p>
        </p:txBody>
      </p:sp>
      <p:sp>
        <p:nvSpPr>
          <p:cNvPr id="25" name="object 28">
            <a:extLst>
              <a:ext uri="{FF2B5EF4-FFF2-40B4-BE49-F238E27FC236}">
                <a16:creationId xmlns:a16="http://schemas.microsoft.com/office/drawing/2014/main" id="{FE199ADF-FE11-F5AE-1AB8-C91AEA59E1CE}"/>
              </a:ext>
            </a:extLst>
          </p:cNvPr>
          <p:cNvSpPr txBox="1"/>
          <p:nvPr/>
        </p:nvSpPr>
        <p:spPr>
          <a:xfrm>
            <a:off x="10098706" y="2812220"/>
            <a:ext cx="1847953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endParaRPr lang="en-US" sz="1700" spc="-5" dirty="0">
              <a:solidFill>
                <a:srgbClr val="FFFFFF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End-user devices</a:t>
            </a:r>
            <a:endParaRPr sz="1700" dirty="0">
              <a:solidFill>
                <a:prstClr val="black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2811E-715D-C176-2516-8F309DA720BF}"/>
              </a:ext>
            </a:extLst>
          </p:cNvPr>
          <p:cNvGrpSpPr/>
          <p:nvPr/>
        </p:nvGrpSpPr>
        <p:grpSpPr>
          <a:xfrm>
            <a:off x="7543405" y="4027591"/>
            <a:ext cx="5859959" cy="5605101"/>
            <a:chOff x="7590851" y="2359706"/>
            <a:chExt cx="2686491" cy="2686491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47C62CFB-7937-5BB8-A7BA-9D2EC742B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69003" y="2718011"/>
              <a:ext cx="1878060" cy="1952495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ACAD1F8-23B5-6FEC-FE48-7A77BF680218}"/>
                </a:ext>
              </a:extLst>
            </p:cNvPr>
            <p:cNvGrpSpPr/>
            <p:nvPr/>
          </p:nvGrpSpPr>
          <p:grpSpPr>
            <a:xfrm>
              <a:off x="7590851" y="2359706"/>
              <a:ext cx="2686491" cy="2686491"/>
              <a:chOff x="7580577" y="2369980"/>
              <a:chExt cx="2686491" cy="2686491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43AF6A24-B771-A247-7671-8869E5B962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6200000">
                <a:off x="7580577" y="2369980"/>
                <a:ext cx="2686491" cy="2686491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2967614-3854-B90C-EE01-ABD9033480AD}"/>
                  </a:ext>
                </a:extLst>
              </p:cNvPr>
              <p:cNvSpPr txBox="1"/>
              <p:nvPr/>
            </p:nvSpPr>
            <p:spPr>
              <a:xfrm>
                <a:off x="7763556" y="2999673"/>
                <a:ext cx="2268405" cy="1430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900"/>
                  </a:spcAft>
                </a:pPr>
                <a:r>
                  <a:rPr lang="en-US" sz="4100" b="1" dirty="0">
                    <a:solidFill>
                      <a:schemeClr val="bg1"/>
                    </a:solidFill>
                    <a:latin typeface="Open Sans" panose="020B0606030504020204"/>
                  </a:rPr>
                  <a:t>Storage &amp; Backup </a:t>
                </a:r>
              </a:p>
              <a:p>
                <a:pPr algn="ctr">
                  <a:lnSpc>
                    <a:spcPct val="110000"/>
                  </a:lnSpc>
                  <a:spcBef>
                    <a:spcPts val="300"/>
                  </a:spcBef>
                  <a:spcAft>
                    <a:spcPts val="900"/>
                  </a:spcAft>
                </a:pPr>
                <a:r>
                  <a:rPr lang="en-US" sz="4100" dirty="0">
                    <a:solidFill>
                      <a:schemeClr val="bg1"/>
                    </a:solidFill>
                    <a:latin typeface="Open Sans" panose="020B0606030504020204"/>
                  </a:rPr>
                  <a:t>The Ultimate Line of Defense Against Cyberattacks</a:t>
                </a:r>
              </a:p>
            </p:txBody>
          </p:sp>
        </p:grpSp>
      </p:grpSp>
      <p:sp>
        <p:nvSpPr>
          <p:cNvPr id="7" name="object 28">
            <a:extLst>
              <a:ext uri="{FF2B5EF4-FFF2-40B4-BE49-F238E27FC236}">
                <a16:creationId xmlns:a16="http://schemas.microsoft.com/office/drawing/2014/main" id="{D15A1C39-11F7-D3D2-C75F-9CAB1B35EB85}"/>
              </a:ext>
            </a:extLst>
          </p:cNvPr>
          <p:cNvSpPr txBox="1"/>
          <p:nvPr/>
        </p:nvSpPr>
        <p:spPr>
          <a:xfrm>
            <a:off x="15470135" y="5693384"/>
            <a:ext cx="1847953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lang="en-US" sz="17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Web Servers</a:t>
            </a:r>
          </a:p>
        </p:txBody>
      </p:sp>
      <p:sp>
        <p:nvSpPr>
          <p:cNvPr id="39" name="object 28">
            <a:extLst>
              <a:ext uri="{FF2B5EF4-FFF2-40B4-BE49-F238E27FC236}">
                <a16:creationId xmlns:a16="http://schemas.microsoft.com/office/drawing/2014/main" id="{C0DA90CA-6195-6435-333E-0ECC95825C41}"/>
              </a:ext>
            </a:extLst>
          </p:cNvPr>
          <p:cNvSpPr txBox="1"/>
          <p:nvPr/>
        </p:nvSpPr>
        <p:spPr>
          <a:xfrm>
            <a:off x="9904266" y="6933898"/>
            <a:ext cx="1178894" cy="16158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endParaRPr lang="en-US" sz="2100" spc="-5" dirty="0">
              <a:solidFill>
                <a:srgbClr val="FFFFFF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  <a:p>
            <a:pPr marL="12700" algn="ctr"/>
            <a:r>
              <a:rPr lang="en-US" sz="2100" spc="-5" dirty="0">
                <a:solidFill>
                  <a:srgbClr val="FFFFFF"/>
                </a:solidFill>
                <a:latin typeface="Assistant SemiBold" panose="020B0604020202020204" pitchFamily="2" charset="-79"/>
                <a:cs typeface="Assistant SemiBold" panose="020B0604020202020204" pitchFamily="2" charset="-79"/>
              </a:rPr>
              <a:t>Storage and Backup Systems</a:t>
            </a:r>
            <a:endParaRPr sz="2100" dirty="0">
              <a:solidFill>
                <a:prstClr val="black"/>
              </a:solidFill>
              <a:latin typeface="Assistant SemiBold" panose="020B0604020202020204" pitchFamily="2" charset="-79"/>
              <a:cs typeface="Assistant SemiBold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06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2" grpId="0"/>
      <p:bldP spid="24" grpId="0"/>
      <p:bldP spid="25" grpId="0"/>
      <p:bldP spid="7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8;p18">
            <a:extLst>
              <a:ext uri="{FF2B5EF4-FFF2-40B4-BE49-F238E27FC236}">
                <a16:creationId xmlns:a16="http://schemas.microsoft.com/office/drawing/2014/main" id="{E86D49DD-1B86-4E80-9312-B660158C0458}"/>
              </a:ext>
            </a:extLst>
          </p:cNvPr>
          <p:cNvSpPr txBox="1"/>
          <p:nvPr/>
        </p:nvSpPr>
        <p:spPr>
          <a:xfrm>
            <a:off x="0" y="3363241"/>
            <a:ext cx="20104100" cy="682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1008" tIns="201008" rIns="201008" bIns="201008" anchor="t" anchorCtr="0">
            <a:spAutoFit/>
          </a:bodyPr>
          <a:lstStyle/>
          <a:p>
            <a:pPr algn="ctr" defTabSz="2010400">
              <a:buClr>
                <a:srgbClr val="000000"/>
              </a:buClr>
            </a:pPr>
            <a:r>
              <a:rPr lang="en-US" sz="1700" kern="0">
                <a:solidFill>
                  <a:srgbClr val="FFFFFF"/>
                </a:solidFill>
                <a:latin typeface="Assistant SemiBold" panose="020B0604020202020204" pitchFamily="2" charset="-79"/>
                <a:ea typeface="Inter-Regular" panose="020B0604020202020204" charset="0"/>
                <a:cs typeface="Assistant SemiBold" panose="020B0604020202020204" pitchFamily="2" charset="-79"/>
                <a:sym typeface="Inter-Regular"/>
              </a:rPr>
              <a:t>“</a:t>
            </a:r>
            <a:r>
              <a:rPr lang="en-US" sz="1700" kern="0">
                <a:solidFill>
                  <a:srgbClr val="FFFFFF"/>
                </a:solidFill>
                <a:latin typeface="Assistant SemiBold" panose="020B0604020202020204" pitchFamily="2" charset="-79"/>
                <a:ea typeface="Inter-Regular" panose="020B0604020202020204" charset="0"/>
                <a:cs typeface="Assistant SemiBold" panose="020B0604020202020204" pitchFamily="2" charset="-79"/>
                <a:sym typeface="Arial"/>
              </a:rPr>
              <a:t>Ransomware attacks are targeting organizations’ network-attached storage (NAS) and backup storage devices.”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17296-E1A5-4F0C-8432-49E922FB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50" y="-8125"/>
            <a:ext cx="20701425" cy="113170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D842FC3A-724B-F752-78BD-8EDD15378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5646698" y="627077"/>
            <a:ext cx="10341964" cy="11021788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265FA9BB-E25D-4B8B-80B3-49AED562D5DF}"/>
              </a:ext>
            </a:extLst>
          </p:cNvPr>
          <p:cNvSpPr txBox="1">
            <a:spLocks/>
          </p:cNvSpPr>
          <p:nvPr/>
        </p:nvSpPr>
        <p:spPr>
          <a:xfrm>
            <a:off x="615565" y="613250"/>
            <a:ext cx="18872968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3950" b="1" i="0">
                <a:solidFill>
                  <a:srgbClr val="0E1E75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1" i="0" u="none" strike="noStrike" kern="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</a:rPr>
              <a:t>TH</a:t>
            </a:r>
            <a:r>
              <a:rPr kumimoji="0" lang="en-US" sz="39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</a:rPr>
              <a:t>E GAP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903047-C7FB-2830-8F8F-ED161019E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8104765" y="3356501"/>
            <a:ext cx="5229881" cy="5467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B86916-2D42-F067-4E18-B0CF42F7CB43}"/>
              </a:ext>
            </a:extLst>
          </p:cNvPr>
          <p:cNvSpPr txBox="1"/>
          <p:nvPr/>
        </p:nvSpPr>
        <p:spPr>
          <a:xfrm>
            <a:off x="7724190" y="3119935"/>
            <a:ext cx="287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Endpoints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0DA0C-6FC1-B757-4D13-8056BF226F8F}"/>
              </a:ext>
            </a:extLst>
          </p:cNvPr>
          <p:cNvSpPr txBox="1"/>
          <p:nvPr/>
        </p:nvSpPr>
        <p:spPr>
          <a:xfrm>
            <a:off x="13905595" y="3846127"/>
            <a:ext cx="287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Servers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54CFD-47DC-5468-2553-B283D76F0B76}"/>
              </a:ext>
            </a:extLst>
          </p:cNvPr>
          <p:cNvSpPr txBox="1"/>
          <p:nvPr/>
        </p:nvSpPr>
        <p:spPr>
          <a:xfrm>
            <a:off x="13905595" y="8077896"/>
            <a:ext cx="287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Compute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23D8DB-723F-EF48-0D4B-AD1D239AD904}"/>
              </a:ext>
            </a:extLst>
          </p:cNvPr>
          <p:cNvSpPr txBox="1"/>
          <p:nvPr/>
        </p:nvSpPr>
        <p:spPr>
          <a:xfrm>
            <a:off x="6140143" y="6531985"/>
            <a:ext cx="287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DBMS</a:t>
            </a:r>
          </a:p>
        </p:txBody>
      </p:sp>
      <p:sp>
        <p:nvSpPr>
          <p:cNvPr id="39" name="object 28">
            <a:extLst>
              <a:ext uri="{FF2B5EF4-FFF2-40B4-BE49-F238E27FC236}">
                <a16:creationId xmlns:a16="http://schemas.microsoft.com/office/drawing/2014/main" id="{C0DA90CA-6195-6435-333E-0ECC95825C41}"/>
              </a:ext>
            </a:extLst>
          </p:cNvPr>
          <p:cNvSpPr txBox="1"/>
          <p:nvPr/>
        </p:nvSpPr>
        <p:spPr>
          <a:xfrm>
            <a:off x="9944101" y="5121427"/>
            <a:ext cx="1698172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endParaRPr lang="en-US" sz="2800" spc="-5" dirty="0">
              <a:solidFill>
                <a:srgbClr val="FFFFFF"/>
              </a:solidFill>
              <a:latin typeface="Arial Black" panose="020B0A04020102020204" pitchFamily="34" charset="0"/>
              <a:cs typeface="Assistant SemiBold" panose="020B0604020202020204" pitchFamily="2" charset="-79"/>
            </a:endParaRPr>
          </a:p>
          <a:p>
            <a:pPr marL="12700" algn="ctr"/>
            <a:r>
              <a:rPr lang="en-US" sz="2800" spc="-5" dirty="0">
                <a:solidFill>
                  <a:srgbClr val="FFFFFF"/>
                </a:solidFill>
                <a:latin typeface="Arial Black" panose="020B0A04020102020204" pitchFamily="34" charset="0"/>
                <a:cs typeface="Assistant SemiBold" panose="020B0604020202020204" pitchFamily="2" charset="-79"/>
              </a:rPr>
              <a:t>Storage and Backup Systems</a:t>
            </a:r>
            <a:endParaRPr sz="2800" dirty="0">
              <a:solidFill>
                <a:prstClr val="black"/>
              </a:solidFill>
              <a:latin typeface="Arial Black" panose="020B0A04020102020204" pitchFamily="34" charset="0"/>
              <a:cs typeface="Assistant SemiBold" panose="020B0604020202020204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F08296-FCD8-E4B8-21C4-2DA3F5DC4DBE}"/>
              </a:ext>
            </a:extLst>
          </p:cNvPr>
          <p:cNvSpPr txBox="1"/>
          <p:nvPr/>
        </p:nvSpPr>
        <p:spPr>
          <a:xfrm>
            <a:off x="9684394" y="9537296"/>
            <a:ext cx="2873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Web Applications</a:t>
            </a:r>
          </a:p>
        </p:txBody>
      </p:sp>
    </p:spTree>
    <p:extLst>
      <p:ext uri="{BB962C8B-B14F-4D97-AF65-F5344CB8AC3E}">
        <p14:creationId xmlns:p14="http://schemas.microsoft.com/office/powerpoint/2010/main" val="26043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Continuity Theme">
      <a:dk1>
        <a:srgbClr val="737F89"/>
      </a:dk1>
      <a:lt1>
        <a:srgbClr val="FFFFFF"/>
      </a:lt1>
      <a:dk2>
        <a:srgbClr val="8AAAC7"/>
      </a:dk2>
      <a:lt2>
        <a:srgbClr val="FFFFFF"/>
      </a:lt2>
      <a:accent1>
        <a:srgbClr val="1C3E4C"/>
      </a:accent1>
      <a:accent2>
        <a:srgbClr val="526676"/>
      </a:accent2>
      <a:accent3>
        <a:srgbClr val="E57225"/>
      </a:accent3>
      <a:accent4>
        <a:srgbClr val="EF3B39"/>
      </a:accent4>
      <a:accent5>
        <a:srgbClr val="669940"/>
      </a:accent5>
      <a:accent6>
        <a:srgbClr val="1981AA"/>
      </a:accent6>
      <a:hlink>
        <a:srgbClr val="1981AA"/>
      </a:hlink>
      <a:folHlink>
        <a:srgbClr val="8AAA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Continuity Theme">
      <a:dk1>
        <a:srgbClr val="737F89"/>
      </a:dk1>
      <a:lt1>
        <a:srgbClr val="FFFFFF"/>
      </a:lt1>
      <a:dk2>
        <a:srgbClr val="8AAAC7"/>
      </a:dk2>
      <a:lt2>
        <a:srgbClr val="FFFFFF"/>
      </a:lt2>
      <a:accent1>
        <a:srgbClr val="1C3E4C"/>
      </a:accent1>
      <a:accent2>
        <a:srgbClr val="526676"/>
      </a:accent2>
      <a:accent3>
        <a:srgbClr val="E57225"/>
      </a:accent3>
      <a:accent4>
        <a:srgbClr val="EF3B39"/>
      </a:accent4>
      <a:accent5>
        <a:srgbClr val="669940"/>
      </a:accent5>
      <a:accent6>
        <a:srgbClr val="1981AA"/>
      </a:accent6>
      <a:hlink>
        <a:srgbClr val="1981AA"/>
      </a:hlink>
      <a:folHlink>
        <a:srgbClr val="8AAA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Continuity Theme">
      <a:dk1>
        <a:srgbClr val="737F89"/>
      </a:dk1>
      <a:lt1>
        <a:srgbClr val="FFFFFF"/>
      </a:lt1>
      <a:dk2>
        <a:srgbClr val="8AAAC7"/>
      </a:dk2>
      <a:lt2>
        <a:srgbClr val="FFFFFF"/>
      </a:lt2>
      <a:accent1>
        <a:srgbClr val="1C3E4C"/>
      </a:accent1>
      <a:accent2>
        <a:srgbClr val="526676"/>
      </a:accent2>
      <a:accent3>
        <a:srgbClr val="E57225"/>
      </a:accent3>
      <a:accent4>
        <a:srgbClr val="EF3B39"/>
      </a:accent4>
      <a:accent5>
        <a:srgbClr val="669940"/>
      </a:accent5>
      <a:accent6>
        <a:srgbClr val="1981AA"/>
      </a:accent6>
      <a:hlink>
        <a:srgbClr val="1981AA"/>
      </a:hlink>
      <a:folHlink>
        <a:srgbClr val="8AAAC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Custom 184">
      <a:dk1>
        <a:sysClr val="windowText" lastClr="000000"/>
      </a:dk1>
      <a:lt1>
        <a:sysClr val="window" lastClr="FFFFFF"/>
      </a:lt1>
      <a:dk2>
        <a:srgbClr val="0E1E75"/>
      </a:dk2>
      <a:lt2>
        <a:srgbClr val="E7E6E6"/>
      </a:lt2>
      <a:accent1>
        <a:srgbClr val="0AE2B5"/>
      </a:accent1>
      <a:accent2>
        <a:srgbClr val="0E1E75"/>
      </a:accent2>
      <a:accent3>
        <a:srgbClr val="0AE2B5"/>
      </a:accent3>
      <a:accent4>
        <a:srgbClr val="0E1E75"/>
      </a:accent4>
      <a:accent5>
        <a:srgbClr val="0AE2B5"/>
      </a:accent5>
      <a:accent6>
        <a:srgbClr val="0E1E75"/>
      </a:accent6>
      <a:hlink>
        <a:srgbClr val="0AE2B5"/>
      </a:hlink>
      <a:folHlink>
        <a:srgbClr val="0E1E75"/>
      </a:folHlink>
    </a:clrScheme>
    <a:fontScheme name="Custom 174">
      <a:majorFont>
        <a:latin typeface="Inter ExtraBold"/>
        <a:ea typeface=""/>
        <a:cs typeface=""/>
      </a:majorFont>
      <a:minorFont>
        <a:latin typeface="Inter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0305e6f-2cae-4f4a-a53c-cfabc7c2e11f">
      <UserInfo>
        <DisplayName>Gil Hecht</DisplayName>
        <AccountId>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75EF0315D26742966831156F6DD6C3" ma:contentTypeVersion="13" ma:contentTypeDescription="Create a new document." ma:contentTypeScope="" ma:versionID="31d7a8429588a13b7b19b56f7069494b">
  <xsd:schema xmlns:xsd="http://www.w3.org/2001/XMLSchema" xmlns:xs="http://www.w3.org/2001/XMLSchema" xmlns:p="http://schemas.microsoft.com/office/2006/metadata/properties" xmlns:ns2="40ac5adb-c6e3-441e-9204-73c99be49bdf" xmlns:ns3="d0305e6f-2cae-4f4a-a53c-cfabc7c2e11f" targetNamespace="http://schemas.microsoft.com/office/2006/metadata/properties" ma:root="true" ma:fieldsID="24f81a7fce4e06d2e2c0c656e50ba466" ns2:_="" ns3:_="">
    <xsd:import namespace="40ac5adb-c6e3-441e-9204-73c99be49bdf"/>
    <xsd:import namespace="d0305e6f-2cae-4f4a-a53c-cfabc7c2e1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c5adb-c6e3-441e-9204-73c99be49b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05e6f-2cae-4f4a-a53c-cfabc7c2e11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C89E50-7929-4093-9BF7-5BAB0128E8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E22216-166D-4585-8497-EDFF0597A4E6}">
  <ds:schemaRefs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dcmitype/"/>
    <ds:schemaRef ds:uri="d0305e6f-2cae-4f4a-a53c-cfabc7c2e11f"/>
    <ds:schemaRef ds:uri="40ac5adb-c6e3-441e-9204-73c99be49bdf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46B2B1A-635E-4277-AF17-453F245FC249}">
  <ds:schemaRefs>
    <ds:schemaRef ds:uri="40ac5adb-c6e3-441e-9204-73c99be49bdf"/>
    <ds:schemaRef ds:uri="d0305e6f-2cae-4f4a-a53c-cfabc7c2e1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48566</TotalTime>
  <Words>2966</Words>
  <Application>Microsoft Office PowerPoint</Application>
  <PresentationFormat>Custom</PresentationFormat>
  <Paragraphs>579</Paragraphs>
  <Slides>48</Slides>
  <Notes>25</Notes>
  <HiddenSlides>17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48</vt:i4>
      </vt:variant>
    </vt:vector>
  </HeadingPairs>
  <TitlesOfParts>
    <vt:vector size="75" baseType="lpstr">
      <vt:lpstr>Arial</vt:lpstr>
      <vt:lpstr>Arial Black</vt:lpstr>
      <vt:lpstr>Assistant SemiBold</vt:lpstr>
      <vt:lpstr>Calibri</vt:lpstr>
      <vt:lpstr>Calibri Light</vt:lpstr>
      <vt:lpstr>Courier New</vt:lpstr>
      <vt:lpstr>Guttman Mantova</vt:lpstr>
      <vt:lpstr>Inter</vt:lpstr>
      <vt:lpstr>Inter Black</vt:lpstr>
      <vt:lpstr>Inter ExtraBold</vt:lpstr>
      <vt:lpstr>Inter Light</vt:lpstr>
      <vt:lpstr>Inter-Regular</vt:lpstr>
      <vt:lpstr>Khand</vt:lpstr>
      <vt:lpstr>Open Sans</vt:lpstr>
      <vt:lpstr>Open Sans </vt:lpstr>
      <vt:lpstr>Open Sans Light</vt:lpstr>
      <vt:lpstr>Roboto-regular</vt:lpstr>
      <vt:lpstr>Symbol</vt:lpstr>
      <vt:lpstr>Times New Roman</vt:lpstr>
      <vt:lpstr>Wingdings</vt:lpstr>
      <vt:lpstr>Office Theme</vt:lpstr>
      <vt:lpstr>Simple Light</vt:lpstr>
      <vt:lpstr>2_Custom Design</vt:lpstr>
      <vt:lpstr>Custom Design</vt:lpstr>
      <vt:lpstr>1_Custom Design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StorageGuard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Screenshot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Continuity Software SG Product</dc:title>
  <dc:creator>Yaniv Valik</dc:creator>
  <cp:lastModifiedBy>Ofer Mandelberg</cp:lastModifiedBy>
  <cp:revision>3</cp:revision>
  <dcterms:created xsi:type="dcterms:W3CDTF">2021-07-19T17:19:25Z</dcterms:created>
  <dcterms:modified xsi:type="dcterms:W3CDTF">2023-09-07T12:00:41Z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2021-07-19T00:00:00Z</vt:filetime>
  </property>
  <property fmtid="{D5CDD505-2E9C-101B-9397-08002B2CF9AE}" pid="3" name="LastSaved">
    <vt:filetime>2021-07-19T00:00:00Z</vt:filetime>
  </property>
  <property fmtid="{D5CDD505-2E9C-101B-9397-08002B2CF9AE}" pid="4" name="ContentTypeId">
    <vt:lpwstr>0x0101007175EF0315D26742966831156F6DD6C3</vt:lpwstr>
  </property>
</Properties>
</file>